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7010400" cy="9296400"/>
  <p:embeddedFontLst>
    <p:embeddedFont>
      <p:font typeface="Montserrat" panose="020B0604020202020204" charset="0"/>
      <p:regular r:id="rId14"/>
      <p:bold r:id="rId15"/>
      <p:italic r:id="rId16"/>
      <p:boldItalic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  <p:embeddedFont>
      <p:font typeface="Merriweather" panose="020B0604020202020204" charset="0"/>
      <p:regular r:id="rId22"/>
      <p:bold r:id="rId23"/>
      <p:italic r:id="rId24"/>
      <p:boldItalic r:id="rId25"/>
    </p:embeddedFont>
    <p:embeddedFont>
      <p:font typeface="Open Sans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  <p15:guide id="3" pos="2976">
          <p15:clr>
            <a:srgbClr val="9AA0A6"/>
          </p15:clr>
        </p15:guide>
        <p15:guide id="4" pos="3072">
          <p15:clr>
            <a:srgbClr val="9AA0A6"/>
          </p15:clr>
        </p15:guide>
        <p15:guide id="5" pos="3168">
          <p15:clr>
            <a:srgbClr val="9AA0A6"/>
          </p15:clr>
        </p15:guide>
        <p15:guide id="6" pos="3264">
          <p15:clr>
            <a:srgbClr val="9AA0A6"/>
          </p15:clr>
        </p15:guide>
        <p15:guide id="7" pos="3360">
          <p15:clr>
            <a:srgbClr val="9AA0A6"/>
          </p15:clr>
        </p15:guide>
        <p15:guide id="8" pos="3456">
          <p15:clr>
            <a:srgbClr val="9AA0A6"/>
          </p15:clr>
        </p15:guide>
        <p15:guide id="9" pos="3552">
          <p15:clr>
            <a:srgbClr val="9AA0A6"/>
          </p15:clr>
        </p15:guide>
        <p15:guide id="10" pos="3648">
          <p15:clr>
            <a:srgbClr val="9AA0A6"/>
          </p15:clr>
        </p15:guide>
        <p15:guide id="11" pos="3744">
          <p15:clr>
            <a:srgbClr val="9AA0A6"/>
          </p15:clr>
        </p15:guide>
        <p15:guide id="12" pos="3840">
          <p15:clr>
            <a:srgbClr val="9AA0A6"/>
          </p15:clr>
        </p15:guide>
        <p15:guide id="13" pos="3936">
          <p15:clr>
            <a:srgbClr val="9AA0A6"/>
          </p15:clr>
        </p15:guide>
        <p15:guide id="14" pos="4032">
          <p15:clr>
            <a:srgbClr val="9AA0A6"/>
          </p15:clr>
        </p15:guide>
        <p15:guide id="15" pos="4128">
          <p15:clr>
            <a:srgbClr val="9AA0A6"/>
          </p15:clr>
        </p15:guide>
        <p15:guide id="16" pos="4224">
          <p15:clr>
            <a:srgbClr val="9AA0A6"/>
          </p15:clr>
        </p15:guide>
        <p15:guide id="17" pos="4320">
          <p15:clr>
            <a:srgbClr val="9AA0A6"/>
          </p15:clr>
        </p15:guide>
        <p15:guide id="18" pos="4416">
          <p15:clr>
            <a:srgbClr val="9AA0A6"/>
          </p15:clr>
        </p15:guide>
        <p15:guide id="19" pos="4512">
          <p15:clr>
            <a:srgbClr val="9AA0A6"/>
          </p15:clr>
        </p15:guide>
        <p15:guide id="20" pos="4608">
          <p15:clr>
            <a:srgbClr val="9AA0A6"/>
          </p15:clr>
        </p15:guide>
        <p15:guide id="21" pos="4704">
          <p15:clr>
            <a:srgbClr val="9AA0A6"/>
          </p15:clr>
        </p15:guide>
        <p15:guide id="22" pos="4800">
          <p15:clr>
            <a:srgbClr val="9AA0A6"/>
          </p15:clr>
        </p15:guide>
        <p15:guide id="23" pos="4896">
          <p15:clr>
            <a:srgbClr val="9AA0A6"/>
          </p15:clr>
        </p15:guide>
        <p15:guide id="24" pos="4992">
          <p15:clr>
            <a:srgbClr val="9AA0A6"/>
          </p15:clr>
        </p15:guide>
        <p15:guide id="25" pos="5088">
          <p15:clr>
            <a:srgbClr val="9AA0A6"/>
          </p15:clr>
        </p15:guide>
        <p15:guide id="26" pos="5184">
          <p15:clr>
            <a:srgbClr val="9AA0A6"/>
          </p15:clr>
        </p15:guide>
        <p15:guide id="27" pos="5280">
          <p15:clr>
            <a:srgbClr val="9AA0A6"/>
          </p15:clr>
        </p15:guide>
        <p15:guide id="28" pos="5376">
          <p15:clr>
            <a:srgbClr val="9AA0A6"/>
          </p15:clr>
        </p15:guide>
        <p15:guide id="29" pos="5472">
          <p15:clr>
            <a:srgbClr val="9AA0A6"/>
          </p15:clr>
        </p15:guide>
        <p15:guide id="30" pos="5568">
          <p15:clr>
            <a:srgbClr val="9AA0A6"/>
          </p15:clr>
        </p15:guide>
        <p15:guide id="31" pos="5664">
          <p15:clr>
            <a:srgbClr val="9AA0A6"/>
          </p15:clr>
        </p15:guide>
        <p15:guide id="32" orient="horz" pos="1716">
          <p15:clr>
            <a:srgbClr val="9AA0A6"/>
          </p15:clr>
        </p15:guide>
        <p15:guide id="33" orient="horz" pos="1812">
          <p15:clr>
            <a:srgbClr val="9AA0A6"/>
          </p15:clr>
        </p15:guide>
        <p15:guide id="34" orient="horz" pos="1908">
          <p15:clr>
            <a:srgbClr val="9AA0A6"/>
          </p15:clr>
        </p15:guide>
        <p15:guide id="35" orient="horz" pos="2004">
          <p15:clr>
            <a:srgbClr val="9AA0A6"/>
          </p15:clr>
        </p15:guide>
        <p15:guide id="36" orient="horz" pos="2100">
          <p15:clr>
            <a:srgbClr val="9AA0A6"/>
          </p15:clr>
        </p15:guide>
        <p15:guide id="37" orient="horz" pos="2196">
          <p15:clr>
            <a:srgbClr val="9AA0A6"/>
          </p15:clr>
        </p15:guide>
        <p15:guide id="38" orient="horz" pos="2292">
          <p15:clr>
            <a:srgbClr val="9AA0A6"/>
          </p15:clr>
        </p15:guide>
        <p15:guide id="39" orient="horz" pos="2388">
          <p15:clr>
            <a:srgbClr val="9AA0A6"/>
          </p15:clr>
        </p15:guide>
        <p15:guide id="40" orient="horz" pos="2484">
          <p15:clr>
            <a:srgbClr val="9AA0A6"/>
          </p15:clr>
        </p15:guide>
        <p15:guide id="41" orient="horz" pos="2580">
          <p15:clr>
            <a:srgbClr val="9AA0A6"/>
          </p15:clr>
        </p15:guide>
        <p15:guide id="42" orient="horz" pos="2676">
          <p15:clr>
            <a:srgbClr val="9AA0A6"/>
          </p15:clr>
        </p15:guide>
        <p15:guide id="43" orient="horz" pos="2772">
          <p15:clr>
            <a:srgbClr val="9AA0A6"/>
          </p15:clr>
        </p15:guide>
        <p15:guide id="44" orient="horz" pos="2868">
          <p15:clr>
            <a:srgbClr val="9AA0A6"/>
          </p15:clr>
        </p15:guide>
        <p15:guide id="45" orient="horz" pos="2964">
          <p15:clr>
            <a:srgbClr val="9AA0A6"/>
          </p15:clr>
        </p15:guide>
        <p15:guide id="46" orient="horz" pos="3060">
          <p15:clr>
            <a:srgbClr val="9AA0A6"/>
          </p15:clr>
        </p15:guide>
        <p15:guide id="47" orient="horz" pos="315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AC57E51-ABCB-4F2C-AD1B-5C7840A0F715}">
  <a:tblStyle styleId="{DAC57E51-ABCB-4F2C-AD1B-5C7840A0F7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10" y="82"/>
      </p:cViewPr>
      <p:guideLst>
        <p:guide orient="horz" pos="1620"/>
        <p:guide orient="horz" pos="1716"/>
        <p:guide orient="horz" pos="1812"/>
        <p:guide orient="horz" pos="1908"/>
        <p:guide orient="horz" pos="2004"/>
        <p:guide orient="horz" pos="2100"/>
        <p:guide orient="horz" pos="2196"/>
        <p:guide orient="horz" pos="2292"/>
        <p:guide orient="horz" pos="2388"/>
        <p:guide orient="horz" pos="2484"/>
        <p:guide orient="horz" pos="2580"/>
        <p:guide orient="horz" pos="2676"/>
        <p:guide orient="horz" pos="2772"/>
        <p:guide orient="horz" pos="2868"/>
        <p:guide orient="horz" pos="2964"/>
        <p:guide orient="horz" pos="3060"/>
        <p:guide orient="horz" pos="3156"/>
        <p:guide pos="2880"/>
        <p:guide pos="2976"/>
        <p:guide pos="3072"/>
        <p:guide pos="3168"/>
        <p:guide pos="3264"/>
        <p:guide pos="3360"/>
        <p:guide pos="3456"/>
        <p:guide pos="3552"/>
        <p:guide pos="3648"/>
        <p:guide pos="3744"/>
        <p:guide pos="3840"/>
        <p:guide pos="3936"/>
        <p:guide pos="4032"/>
        <p:guide pos="4128"/>
        <p:guide pos="4224"/>
        <p:guide pos="4320"/>
        <p:guide pos="4416"/>
        <p:guide pos="4512"/>
        <p:guide pos="4608"/>
        <p:guide pos="4704"/>
        <p:guide pos="4800"/>
        <p:guide pos="4896"/>
        <p:guide pos="4992"/>
        <p:guide pos="5088"/>
        <p:guide pos="5184"/>
        <p:guide pos="5280"/>
        <p:guide pos="5376"/>
        <p:guide pos="5472"/>
        <p:guide pos="5568"/>
        <p:guide pos="56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35892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075417729_0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6075417729_0_82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Clr>
                <a:schemeClr val="dk1"/>
              </a:buClr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465887" indent="0">
              <a:buNone/>
            </a:pPr>
            <a:endParaRPr sz="9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075417729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6075417729_0_3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09332b3d4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609332b3d4_0_56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lnSpc>
                <a:spcPct val="200000"/>
              </a:lnSpc>
              <a:spcBef>
                <a:spcPts val="1019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075417729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6075417729_0_24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6075417729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6075417729_0_23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465887" indent="-310591">
              <a:spcBef>
                <a:spcPts val="611"/>
              </a:spcBef>
              <a:buSzPts val="1200"/>
              <a:buFont typeface="Avenir"/>
              <a:buChar char="➔"/>
            </a:pPr>
            <a:endParaRPr sz="1200" b="1" dirty="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00897ba1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g600897ba16_0_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075417729_0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6075417729_0_27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PS Powerpoint Templat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0210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3044100" y="0"/>
            <a:ext cx="6099900" cy="5143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679325" y="2753850"/>
            <a:ext cx="49038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venir"/>
              <a:buNone/>
              <a:defRPr sz="4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3815840" y="4083900"/>
            <a:ext cx="6957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" name="Google Shape;14;p2" descr="BPS Man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07400" y="631201"/>
            <a:ext cx="5039125" cy="503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right" type="twoColTx">
  <p:cSld name="TITLE_AND_TWO_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1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1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3468200" y="796375"/>
            <a:ext cx="52188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000"/>
              <a:buFont typeface="Avenir"/>
              <a:buNone/>
              <a:defRPr sz="2000"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467825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2"/>
          </p:nvPr>
        </p:nvSpPr>
        <p:spPr>
          <a:xfrm>
            <a:off x="6153578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title" idx="3"/>
          </p:nvPr>
        </p:nvSpPr>
        <p:spPr>
          <a:xfrm>
            <a:off x="637150" y="72775"/>
            <a:ext cx="23142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2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0210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2"/>
          <p:cNvSpPr/>
          <p:nvPr/>
        </p:nvSpPr>
        <p:spPr>
          <a:xfrm>
            <a:off x="4303650" y="0"/>
            <a:ext cx="536700" cy="8865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2"/>
          <p:cNvSpPr txBox="1"/>
          <p:nvPr/>
        </p:nvSpPr>
        <p:spPr>
          <a:xfrm>
            <a:off x="3593400" y="208667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6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2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1616475" y="1393325"/>
            <a:ext cx="5911200" cy="30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▫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▪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▫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▪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▫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▪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▫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▪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▫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>
            <a:off x="6445025" y="303625"/>
            <a:ext cx="23673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dark)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00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PS Powerpoint Template 1">
  <p:cSld name="TITLE_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3044100" y="0"/>
            <a:ext cx="6099900" cy="5143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ctrTitle"/>
          </p:nvPr>
        </p:nvSpPr>
        <p:spPr>
          <a:xfrm>
            <a:off x="3679325" y="2753850"/>
            <a:ext cx="49038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venir"/>
              <a:buNone/>
              <a:defRPr sz="4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1747200" y="2787000"/>
            <a:ext cx="1296900" cy="12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right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994225" y="693650"/>
            <a:ext cx="36924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000"/>
              <a:buFont typeface="Avenir"/>
              <a:buNone/>
              <a:defRPr sz="2000"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4994225" y="1585101"/>
            <a:ext cx="3692400" cy="3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white)" type="titleOnly">
  <p:cSld name="TITLE_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None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white) 1">
  <p:cSld name="TITLE_ONLY_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  <a:defRPr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FF6600">
              <a:alpha val="6862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8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457200" y="41015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33"/>
              </a:buClr>
              <a:buSzPts val="1200"/>
              <a:buFont typeface="Avenir"/>
              <a:buNone/>
              <a:defRPr sz="1200" b="1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bright)">
  <p:cSld name="BLANK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FF6600">
              <a:alpha val="6862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dark) 1">
  <p:cSld name="BLANK_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00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3" descr="BPS Man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2224" y="3628449"/>
            <a:ext cx="1059750" cy="105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white)">
  <p:cSld name="BLANK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left">
  <p:cSld name="TITLE_AND_TWO_COLUMNS_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 flipH="1">
            <a:off x="6099775" y="0"/>
            <a:ext cx="3044100" cy="5143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5"/>
          <p:cNvSpPr/>
          <p:nvPr/>
        </p:nvSpPr>
        <p:spPr>
          <a:xfrm flipH="1">
            <a:off x="0" y="0"/>
            <a:ext cx="6099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5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34706" y="796375"/>
            <a:ext cx="52188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2000"/>
              <a:buFont typeface="Avenir"/>
              <a:buNone/>
              <a:defRPr sz="20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34331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▫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▪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▫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▪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▫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▪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▫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▪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▫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3120084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▫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▪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▫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▪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▫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▪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▫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▪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▫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9" name="Google Shape;29;p5"/>
          <p:cNvCxnSpPr/>
          <p:nvPr/>
        </p:nvCxnSpPr>
        <p:spPr>
          <a:xfrm>
            <a:off x="545293" y="1519975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00003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5"/>
          <p:cNvSpPr txBox="1">
            <a:spLocks noGrp="1"/>
          </p:cNvSpPr>
          <p:nvPr>
            <p:ph type="title" idx="3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200"/>
              <a:buFont typeface="Avenir"/>
              <a:buNone/>
              <a:defRPr sz="12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6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None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200"/>
              <a:buFont typeface="Avenir"/>
              <a:buNone/>
              <a:defRPr sz="12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left">
  <p:cSld name="TITLE_AND_BODY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33768" y="693650"/>
            <a:ext cx="36924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2000"/>
              <a:buFont typeface="Avenir"/>
              <a:buNone/>
              <a:defRPr sz="20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33768" y="1585101"/>
            <a:ext cx="3692400" cy="3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▫"/>
              <a:defRPr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▪"/>
              <a:defRPr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▫"/>
              <a:defRPr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▪"/>
              <a:defRPr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▫"/>
              <a:defRPr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▪"/>
              <a:defRPr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▫"/>
              <a:defRPr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▪"/>
              <a:defRPr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▫"/>
              <a:defRPr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200"/>
              <a:buFont typeface="Avenir"/>
              <a:buNone/>
              <a:defRPr sz="12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8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"/>
          <p:cNvSpPr txBox="1">
            <a:spLocks noGrp="1"/>
          </p:cNvSpPr>
          <p:nvPr>
            <p:ph type="ctrTitle"/>
          </p:nvPr>
        </p:nvSpPr>
        <p:spPr>
          <a:xfrm>
            <a:off x="5020500" y="2251075"/>
            <a:ext cx="36750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Font typeface="Avenir"/>
              <a:buNone/>
              <a:defRPr sz="30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ubTitle" idx="1"/>
          </p:nvPr>
        </p:nvSpPr>
        <p:spPr>
          <a:xfrm>
            <a:off x="5020500" y="3602050"/>
            <a:ext cx="36750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None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3" name="Google Shape;53;p8"/>
          <p:cNvCxnSpPr/>
          <p:nvPr/>
        </p:nvCxnSpPr>
        <p:spPr>
          <a:xfrm>
            <a:off x="5136765" y="3486150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0210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" name="Google Shape;54;p8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1">
  <p:cSld name="TITLE_1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9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ctrTitle"/>
          </p:nvPr>
        </p:nvSpPr>
        <p:spPr>
          <a:xfrm>
            <a:off x="5020500" y="2251075"/>
            <a:ext cx="36750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Font typeface="Avenir"/>
              <a:buNone/>
              <a:defRPr sz="3000"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5020500" y="3602050"/>
            <a:ext cx="36750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Font typeface="Avenir"/>
              <a:buNone/>
              <a:defRPr sz="1400"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right 1">
  <p:cSld name="TITLE_AND_TWO_COLUMNS_3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0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0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3468200" y="1014375"/>
            <a:ext cx="52188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2000"/>
              <a:buFont typeface="Avenir"/>
              <a:buNone/>
              <a:defRPr sz="20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3467825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2"/>
          </p:nvPr>
        </p:nvSpPr>
        <p:spPr>
          <a:xfrm>
            <a:off x="6153578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title" idx="3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hyperlink" Target="http://www.bostonpublicschools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YZMcbpIp7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ctrTitle"/>
          </p:nvPr>
        </p:nvSpPr>
        <p:spPr>
          <a:xfrm>
            <a:off x="3228875" y="2753850"/>
            <a:ext cx="5776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3000" dirty="0" smtClean="0">
                <a:latin typeface="Montserrat"/>
                <a:ea typeface="Montserrat"/>
                <a:cs typeface="Montserrat"/>
                <a:sym typeface="Montserrat"/>
              </a:rPr>
              <a:t>LE PLAN STRAT</a:t>
            </a:r>
            <a:r>
              <a:rPr lang="en-US" sz="3000" dirty="0" smtClean="0"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lang="en" sz="3000" dirty="0" smtClean="0">
                <a:latin typeface="Montserrat"/>
                <a:ea typeface="Montserrat"/>
                <a:cs typeface="Montserrat"/>
                <a:sym typeface="Montserrat"/>
              </a:rPr>
              <a:t>GIQUE DU DISTRICT </a:t>
            </a:r>
            <a:endParaRPr sz="3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3000" dirty="0">
                <a:latin typeface="Montserrat"/>
                <a:ea typeface="Montserrat"/>
                <a:cs typeface="Montserrat"/>
                <a:sym typeface="Montserrat"/>
              </a:rPr>
              <a:t>2019-2024</a:t>
            </a:r>
            <a:endParaRPr sz="3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20"/>
          <p:cNvSpPr txBox="1">
            <a:spLocks noGrp="1"/>
          </p:cNvSpPr>
          <p:nvPr>
            <p:ph type="ctrTitle"/>
          </p:nvPr>
        </p:nvSpPr>
        <p:spPr>
          <a:xfrm>
            <a:off x="3398825" y="4254875"/>
            <a:ext cx="54648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1800" b="0" dirty="0" smtClean="0">
                <a:latin typeface="Montserrat"/>
                <a:ea typeface="Montserrat"/>
                <a:cs typeface="Montserrat"/>
                <a:sym typeface="Montserrat"/>
              </a:rPr>
              <a:t>SURINTENDANTE, </a:t>
            </a:r>
            <a:r>
              <a:rPr lang="en" sz="1800" b="0" dirty="0">
                <a:latin typeface="Montserrat"/>
                <a:ea typeface="Montserrat"/>
                <a:cs typeface="Montserrat"/>
                <a:sym typeface="Montserrat"/>
              </a:rPr>
              <a:t>DR. BRENDA CASSELLIUS</a:t>
            </a:r>
            <a:endParaRPr sz="1800" b="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0250" y="3177650"/>
            <a:ext cx="1201326" cy="61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 txBox="1">
            <a:spLocks noGrp="1"/>
          </p:cNvSpPr>
          <p:nvPr>
            <p:ph type="ctrTitle" idx="4294967295"/>
          </p:nvPr>
        </p:nvSpPr>
        <p:spPr>
          <a:xfrm>
            <a:off x="3101644" y="278745"/>
            <a:ext cx="6042355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r>
              <a:rPr lang="en" sz="3000" dirty="0" smtClean="0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Discussion en petit groupe</a:t>
            </a:r>
            <a:endParaRPr sz="3000" b="1" i="0" u="none" strike="noStrike" cap="none" dirty="0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endParaRPr sz="3600" b="1" i="0" u="none" strike="noStrike" cap="none" dirty="0">
              <a:solidFill>
                <a:srgbClr val="0000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p29"/>
          <p:cNvSpPr txBox="1"/>
          <p:nvPr/>
        </p:nvSpPr>
        <p:spPr>
          <a:xfrm>
            <a:off x="786275" y="1037100"/>
            <a:ext cx="7409700" cy="3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Instructions:</a:t>
            </a:r>
            <a:r>
              <a:rPr lang="en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Participez </a:t>
            </a:r>
            <a:r>
              <a:rPr lang="en-US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à</a:t>
            </a:r>
            <a:r>
              <a:rPr lang="en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votre groupe de discussion.  Discutez sur les questions suivantes. Choisissez un porte-parole pour partager un point marquant de chacune des questions. </a:t>
            </a:r>
            <a:endParaRPr sz="1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Questions:</a:t>
            </a:r>
            <a:endParaRPr sz="1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AutoNum type="arabicPeriod"/>
            </a:pPr>
            <a:r>
              <a:rPr lang="en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Ceux-ci sont-ils des objectifs strat</a:t>
            </a:r>
            <a:r>
              <a:rPr lang="en-US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é</a:t>
            </a:r>
            <a:r>
              <a:rPr lang="en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giques appropri</a:t>
            </a:r>
            <a:r>
              <a:rPr lang="en-US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é</a:t>
            </a:r>
            <a:r>
              <a:rPr lang="en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s? Qu’est-ce qui manque? Est-ce qu’il y a quelque chose que nous devons retirer? </a:t>
            </a:r>
            <a:endParaRPr sz="1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>
              <a:buClr>
                <a:schemeClr val="lt1"/>
              </a:buClr>
              <a:buSzPts val="1800"/>
              <a:buFont typeface="Open Sans"/>
              <a:buAutoNum type="arabicPeriod"/>
            </a:pPr>
            <a:r>
              <a:rPr lang="en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Sur la base de ces domaines, quels types de programmes, d’opportunit</a:t>
            </a:r>
            <a:r>
              <a:rPr lang="en-US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é</a:t>
            </a:r>
            <a:r>
              <a:rPr lang="en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s, et de supports sont n</a:t>
            </a:r>
            <a:r>
              <a:rPr lang="en-US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é</a:t>
            </a:r>
            <a:r>
              <a:rPr lang="en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cessaires pour r</a:t>
            </a:r>
            <a:r>
              <a:rPr lang="en-US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é</a:t>
            </a:r>
            <a:r>
              <a:rPr lang="en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aliser votre vision d’avoir des </a:t>
            </a:r>
            <a:r>
              <a:rPr lang="en-US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é</a:t>
            </a:r>
            <a:r>
              <a:rPr lang="en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coles de haute qualit</a:t>
            </a:r>
            <a:r>
              <a:rPr lang="en-US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é</a:t>
            </a:r>
            <a:r>
              <a:rPr lang="en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sz="1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8" name="Google Shape;268;p29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 txBox="1"/>
          <p:nvPr/>
        </p:nvSpPr>
        <p:spPr>
          <a:xfrm>
            <a:off x="1996500" y="3627900"/>
            <a:ext cx="48615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4" name="Google Shape;274;p30"/>
          <p:cNvSpPr txBox="1">
            <a:spLocks noGrp="1"/>
          </p:cNvSpPr>
          <p:nvPr>
            <p:ph type="ctrTitle"/>
          </p:nvPr>
        </p:nvSpPr>
        <p:spPr>
          <a:xfrm>
            <a:off x="3185400" y="3820650"/>
            <a:ext cx="5821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uFill>
                  <a:noFill/>
                </a:uFill>
                <a:hlinkClick r:id="rId4"/>
              </a:rPr>
              <a:t>www.bostonpublicschools.org</a:t>
            </a:r>
            <a:endParaRPr sz="18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communityengagement@bostonpublicschools.org</a:t>
            </a:r>
            <a:endParaRPr sz="1800"/>
          </a:p>
        </p:txBody>
      </p:sp>
      <p:pic>
        <p:nvPicPr>
          <p:cNvPr id="275" name="Google Shape;27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0250" y="3177650"/>
            <a:ext cx="1201326" cy="61057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0"/>
          <p:cNvSpPr txBox="1"/>
          <p:nvPr/>
        </p:nvSpPr>
        <p:spPr>
          <a:xfrm>
            <a:off x="3805200" y="225400"/>
            <a:ext cx="3667200" cy="2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JO</a:t>
            </a:r>
            <a:r>
              <a:rPr lang="en-US" sz="2400" b="1" dirty="0" smtClean="0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IE</a:t>
            </a:r>
            <a:endParaRPr sz="2400" b="1" dirty="0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UNIT</a:t>
            </a:r>
            <a:r>
              <a:rPr lang="en-US" sz="24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É</a:t>
            </a:r>
            <a:endParaRPr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INCLUSION</a:t>
            </a:r>
            <a:endParaRPr sz="2400" b="1" dirty="0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COLLABORATION</a:t>
            </a:r>
            <a:endParaRPr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lang="en" sz="2400" b="1" dirty="0" smtClean="0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QUIT</a:t>
            </a:r>
            <a:r>
              <a:rPr lang="en-US" sz="2400" b="1" dirty="0" smtClean="0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É</a:t>
            </a:r>
            <a:endParaRPr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433768" y="693650"/>
            <a:ext cx="36924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800" dirty="0" smtClean="0"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n" sz="2800" dirty="0" smtClean="0">
                <a:latin typeface="Montserrat"/>
                <a:ea typeface="Montserrat"/>
                <a:cs typeface="Montserrat"/>
                <a:sym typeface="Montserrat"/>
              </a:rPr>
              <a:t>’ORDRE DU JOUR </a:t>
            </a:r>
            <a:endParaRPr sz="2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113575" y="1327950"/>
            <a:ext cx="4478100" cy="2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rgbClr val="E97135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97135"/>
              </a:buClr>
              <a:buSzPts val="1800"/>
              <a:buAutoNum type="arabicPeriod"/>
            </a:pPr>
            <a:r>
              <a:rPr lang="en" b="1" dirty="0" smtClean="0">
                <a:solidFill>
                  <a:srgbClr val="E97135"/>
                </a:solidFill>
              </a:rPr>
              <a:t>Accueil &amp; </a:t>
            </a:r>
            <a:r>
              <a:rPr lang="en" b="1" dirty="0">
                <a:solidFill>
                  <a:srgbClr val="E97135"/>
                </a:solidFill>
              </a:rPr>
              <a:t>Introductions </a:t>
            </a:r>
            <a:endParaRPr b="1" dirty="0">
              <a:solidFill>
                <a:srgbClr val="E97135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7135"/>
              </a:buClr>
              <a:buSzPts val="1800"/>
              <a:buAutoNum type="arabicPeriod"/>
            </a:pPr>
            <a:r>
              <a:rPr lang="en" b="1" dirty="0" smtClean="0">
                <a:solidFill>
                  <a:srgbClr val="E97135"/>
                </a:solidFill>
              </a:rPr>
              <a:t>Message vid</a:t>
            </a:r>
            <a:r>
              <a:rPr lang="en-US" b="1" dirty="0" smtClean="0">
                <a:solidFill>
                  <a:srgbClr val="E97135"/>
                </a:solidFill>
              </a:rPr>
              <a:t>é</a:t>
            </a:r>
            <a:r>
              <a:rPr lang="en" b="1" dirty="0" smtClean="0">
                <a:solidFill>
                  <a:srgbClr val="E97135"/>
                </a:solidFill>
              </a:rPr>
              <a:t>o de </a:t>
            </a:r>
            <a:r>
              <a:rPr lang="en" b="1" dirty="0">
                <a:solidFill>
                  <a:srgbClr val="E97135"/>
                </a:solidFill>
              </a:rPr>
              <a:t>Dr. Cassellius </a:t>
            </a:r>
            <a:endParaRPr b="1" dirty="0">
              <a:solidFill>
                <a:srgbClr val="E97135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7135"/>
              </a:buClr>
              <a:buSzPts val="1800"/>
              <a:buAutoNum type="arabicPeriod"/>
            </a:pPr>
            <a:r>
              <a:rPr lang="en" b="1" dirty="0" smtClean="0">
                <a:solidFill>
                  <a:srgbClr val="E97135"/>
                </a:solidFill>
              </a:rPr>
              <a:t>Vue d’enssemble du Plan Strat</a:t>
            </a:r>
            <a:r>
              <a:rPr lang="en-US" b="1" dirty="0" smtClean="0">
                <a:solidFill>
                  <a:srgbClr val="E97135"/>
                </a:solidFill>
              </a:rPr>
              <a:t>é</a:t>
            </a:r>
            <a:r>
              <a:rPr lang="en" b="1" dirty="0" smtClean="0">
                <a:solidFill>
                  <a:srgbClr val="E97135"/>
                </a:solidFill>
              </a:rPr>
              <a:t>gique du District, des aspirations, et priorit</a:t>
            </a:r>
            <a:r>
              <a:rPr lang="en-US" b="1" dirty="0" smtClean="0">
                <a:solidFill>
                  <a:srgbClr val="E97135"/>
                </a:solidFill>
              </a:rPr>
              <a:t>é</a:t>
            </a:r>
            <a:r>
              <a:rPr lang="en" b="1" dirty="0" smtClean="0">
                <a:solidFill>
                  <a:srgbClr val="E97135"/>
                </a:solidFill>
              </a:rPr>
              <a:t>s </a:t>
            </a:r>
            <a:endParaRPr b="1" dirty="0">
              <a:solidFill>
                <a:srgbClr val="E97135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7135"/>
              </a:buClr>
              <a:buSzPts val="1800"/>
              <a:buAutoNum type="arabicPeriod"/>
            </a:pPr>
            <a:r>
              <a:rPr lang="en" b="1" dirty="0" smtClean="0">
                <a:solidFill>
                  <a:srgbClr val="E97135"/>
                </a:solidFill>
              </a:rPr>
              <a:t>Discussion en petit groupe </a:t>
            </a:r>
            <a:endParaRPr b="1" dirty="0">
              <a:solidFill>
                <a:srgbClr val="E97135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7135"/>
              </a:buClr>
              <a:buSzPts val="1800"/>
              <a:buAutoNum type="arabicPeriod"/>
            </a:pPr>
            <a:r>
              <a:rPr lang="en" b="1" dirty="0" smtClean="0">
                <a:solidFill>
                  <a:srgbClr val="E97135"/>
                </a:solidFill>
              </a:rPr>
              <a:t>Cl</a:t>
            </a:r>
            <a:r>
              <a:rPr lang="en-US" b="1" dirty="0" smtClean="0">
                <a:solidFill>
                  <a:srgbClr val="E97135"/>
                </a:solidFill>
              </a:rPr>
              <a:t>ô</a:t>
            </a:r>
            <a:r>
              <a:rPr lang="en" b="1" dirty="0" smtClean="0">
                <a:solidFill>
                  <a:srgbClr val="E97135"/>
                </a:solidFill>
              </a:rPr>
              <a:t>ture </a:t>
            </a:r>
            <a:r>
              <a:rPr lang="en" b="1" dirty="0">
                <a:solidFill>
                  <a:srgbClr val="E97135"/>
                </a:solidFill>
              </a:rPr>
              <a:t>&amp; </a:t>
            </a:r>
            <a:r>
              <a:rPr lang="en" b="1" dirty="0" smtClean="0">
                <a:solidFill>
                  <a:srgbClr val="E97135"/>
                </a:solidFill>
              </a:rPr>
              <a:t>prochaines </a:t>
            </a:r>
            <a:r>
              <a:rPr lang="en-US" b="1" dirty="0" smtClean="0">
                <a:solidFill>
                  <a:srgbClr val="E97135"/>
                </a:solidFill>
              </a:rPr>
              <a:t>é</a:t>
            </a:r>
            <a:r>
              <a:rPr lang="en" b="1" dirty="0" smtClean="0">
                <a:solidFill>
                  <a:srgbClr val="E97135"/>
                </a:solidFill>
              </a:rPr>
              <a:t>tapes</a:t>
            </a:r>
            <a:endParaRPr b="1" dirty="0">
              <a:solidFill>
                <a:srgbClr val="E97135"/>
              </a:solidFill>
            </a:endParaRPr>
          </a:p>
        </p:txBody>
      </p:sp>
      <p:sp>
        <p:nvSpPr>
          <p:cNvPr id="144" name="Google Shape;144;p21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 b="0">
                <a:latin typeface="Montserrat"/>
                <a:ea typeface="Montserrat"/>
                <a:cs typeface="Montserrat"/>
                <a:sym typeface="Montserrat"/>
              </a:rPr>
              <a:t>2</a:t>
            </a:fld>
            <a:endParaRPr b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b="0" dirty="0" smtClean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Les É</a:t>
            </a:r>
            <a:r>
              <a:rPr lang="en" b="0" dirty="0" smtClean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coles Publiques de Boston</a:t>
            </a:r>
            <a:endParaRPr b="0" dirty="0">
              <a:solidFill>
                <a:srgbClr val="0066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4760075" y="0"/>
            <a:ext cx="4251600" cy="4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b="1" u="sng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Les Objectifs: </a:t>
            </a:r>
            <a:endParaRPr sz="2200" b="1" u="sng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venir"/>
              <a:buChar char="●"/>
            </a:pPr>
            <a:r>
              <a:rPr lang="en" sz="22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Partager les aspirations et priorit</a:t>
            </a:r>
            <a:r>
              <a:rPr lang="en-US" sz="22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é</a:t>
            </a:r>
            <a:r>
              <a:rPr lang="en" sz="22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 de BPS;</a:t>
            </a:r>
            <a:endParaRPr sz="22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venir"/>
              <a:buChar char="●"/>
            </a:pPr>
            <a:r>
              <a:rPr lang="en" sz="22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Collecter</a:t>
            </a:r>
            <a:r>
              <a:rPr lang="en" sz="22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des informations et commentaires pour d</a:t>
            </a:r>
            <a:r>
              <a:rPr lang="en-US" sz="22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é</a:t>
            </a:r>
            <a:r>
              <a:rPr lang="en" sz="22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velopper des valeurs, buts, et priorit</a:t>
            </a:r>
            <a:r>
              <a:rPr lang="en-US" sz="22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é</a:t>
            </a:r>
            <a:r>
              <a:rPr lang="en" sz="22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 communs;</a:t>
            </a:r>
            <a:endParaRPr sz="22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2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2" descr="BSAC students and Superintendent Cassellius showcase the core values of BPS: J.U.I.C.E." title="Boston Student Advisory Council (BSAC) and BPS Core Value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1359" y="1029636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3297500" y="1165742"/>
            <a:ext cx="2540100" cy="2540100"/>
          </a:xfrm>
          <a:prstGeom prst="donut">
            <a:avLst>
              <a:gd name="adj" fmla="val 16067"/>
            </a:avLst>
          </a:prstGeom>
          <a:solidFill>
            <a:srgbClr val="000000">
              <a:alpha val="10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" name="Google Shape;157;p23"/>
          <p:cNvGrpSpPr/>
          <p:nvPr/>
        </p:nvGrpSpPr>
        <p:grpSpPr>
          <a:xfrm>
            <a:off x="1352073" y="1315125"/>
            <a:ext cx="2260396" cy="669600"/>
            <a:chOff x="1352073" y="1315125"/>
            <a:chExt cx="2260396" cy="669600"/>
          </a:xfrm>
        </p:grpSpPr>
        <p:cxnSp>
          <p:nvCxnSpPr>
            <p:cNvPr id="158" name="Google Shape;158;p23"/>
            <p:cNvCxnSpPr/>
            <p:nvPr/>
          </p:nvCxnSpPr>
          <p:spPr>
            <a:xfrm>
              <a:off x="3178969" y="1638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rgbClr val="A1C3FA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59" name="Google Shape;159;p23"/>
            <p:cNvSpPr txBox="1"/>
            <p:nvPr/>
          </p:nvSpPr>
          <p:spPr>
            <a:xfrm>
              <a:off x="1352073" y="1315125"/>
              <a:ext cx="18240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 dirty="0">
                  <a:solidFill>
                    <a:srgbClr val="E97135"/>
                  </a:solidFill>
                  <a:latin typeface="Roboto"/>
                  <a:ea typeface="Roboto"/>
                  <a:cs typeface="Roboto"/>
                  <a:sym typeface="Roboto"/>
                </a:rPr>
                <a:t>3. </a:t>
              </a:r>
              <a:r>
                <a:rPr lang="en" sz="2100" b="1" dirty="0" smtClean="0">
                  <a:solidFill>
                    <a:srgbClr val="E97135"/>
                  </a:solidFill>
                  <a:latin typeface="Roboto"/>
                  <a:ea typeface="Roboto"/>
                  <a:cs typeface="Roboto"/>
                  <a:sym typeface="Roboto"/>
                </a:rPr>
                <a:t>AFFIRMER</a:t>
              </a:r>
              <a:endParaRPr sz="2100" b="1" dirty="0">
                <a:solidFill>
                  <a:srgbClr val="E9713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0" name="Google Shape;160;p23"/>
          <p:cNvGrpSpPr/>
          <p:nvPr/>
        </p:nvGrpSpPr>
        <p:grpSpPr>
          <a:xfrm>
            <a:off x="5517319" y="1315125"/>
            <a:ext cx="2712280" cy="669600"/>
            <a:chOff x="5517319" y="1315125"/>
            <a:chExt cx="2712280" cy="669600"/>
          </a:xfrm>
        </p:grpSpPr>
        <p:cxnSp>
          <p:nvCxnSpPr>
            <p:cNvPr id="161" name="Google Shape;161;p23"/>
            <p:cNvCxnSpPr/>
            <p:nvPr/>
          </p:nvCxnSpPr>
          <p:spPr>
            <a:xfrm flipH="1">
              <a:off x="5517319" y="1638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rgbClr val="0944A1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62" name="Google Shape;162;p23"/>
            <p:cNvSpPr txBox="1"/>
            <p:nvPr/>
          </p:nvSpPr>
          <p:spPr>
            <a:xfrm>
              <a:off x="5962124" y="1315125"/>
              <a:ext cx="2267475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 dirty="0">
                  <a:solidFill>
                    <a:srgbClr val="E97135"/>
                  </a:solidFill>
                  <a:latin typeface="Roboto"/>
                  <a:ea typeface="Roboto"/>
                  <a:cs typeface="Roboto"/>
                  <a:sym typeface="Roboto"/>
                </a:rPr>
                <a:t>1. </a:t>
              </a:r>
              <a:r>
                <a:rPr lang="en-US" sz="2100" b="1" dirty="0" smtClean="0">
                  <a:solidFill>
                    <a:srgbClr val="E97135"/>
                  </a:solidFill>
                  <a:latin typeface="Roboto"/>
                  <a:ea typeface="Roboto"/>
                  <a:cs typeface="Roboto"/>
                  <a:sym typeface="Roboto"/>
                </a:rPr>
                <a:t>RASSEMBLER</a:t>
              </a:r>
              <a:endParaRPr sz="2100" b="1" dirty="0">
                <a:solidFill>
                  <a:srgbClr val="E9713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3" name="Google Shape;163;p23"/>
          <p:cNvGrpSpPr/>
          <p:nvPr/>
        </p:nvGrpSpPr>
        <p:grpSpPr>
          <a:xfrm>
            <a:off x="3808225" y="3535140"/>
            <a:ext cx="2385000" cy="1143785"/>
            <a:chOff x="3808225" y="3535140"/>
            <a:chExt cx="2385000" cy="1143785"/>
          </a:xfrm>
        </p:grpSpPr>
        <p:cxnSp>
          <p:nvCxnSpPr>
            <p:cNvPr id="164" name="Google Shape;164;p23"/>
            <p:cNvCxnSpPr/>
            <p:nvPr/>
          </p:nvCxnSpPr>
          <p:spPr>
            <a:xfrm rot="10800000">
              <a:off x="4556399" y="3535140"/>
              <a:ext cx="0" cy="460500"/>
            </a:xfrm>
            <a:prstGeom prst="straightConnector1">
              <a:avLst/>
            </a:prstGeom>
            <a:noFill/>
            <a:ln w="19050" cap="flat" cmpd="sng">
              <a:solidFill>
                <a:srgbClr val="307BF3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65" name="Google Shape;165;p23"/>
            <p:cNvSpPr txBox="1"/>
            <p:nvPr/>
          </p:nvSpPr>
          <p:spPr>
            <a:xfrm>
              <a:off x="3808225" y="4009325"/>
              <a:ext cx="23850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 dirty="0">
                  <a:solidFill>
                    <a:srgbClr val="E97135"/>
                  </a:solidFill>
                  <a:latin typeface="Roboto"/>
                  <a:ea typeface="Roboto"/>
                  <a:cs typeface="Roboto"/>
                  <a:sym typeface="Roboto"/>
                </a:rPr>
                <a:t>2. </a:t>
              </a:r>
              <a:r>
                <a:rPr lang="en" sz="2100" b="1" dirty="0" smtClean="0">
                  <a:solidFill>
                    <a:srgbClr val="E97135"/>
                  </a:solidFill>
                  <a:latin typeface="Roboto"/>
                  <a:ea typeface="Roboto"/>
                  <a:cs typeface="Roboto"/>
                  <a:sym typeface="Roboto"/>
                </a:rPr>
                <a:t>COLLECTER</a:t>
              </a:r>
              <a:endParaRPr sz="2100" b="1" dirty="0">
                <a:solidFill>
                  <a:srgbClr val="E9713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6" name="Google Shape;166;p23"/>
          <p:cNvSpPr txBox="1"/>
          <p:nvPr/>
        </p:nvSpPr>
        <p:spPr>
          <a:xfrm>
            <a:off x="3722450" y="2056450"/>
            <a:ext cx="17244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 smtClean="0">
                <a:solidFill>
                  <a:srgbClr val="E97135"/>
                </a:solidFill>
                <a:latin typeface="Roboto"/>
                <a:ea typeface="Roboto"/>
                <a:cs typeface="Roboto"/>
                <a:sym typeface="Roboto"/>
              </a:rPr>
              <a:t>COMMUNAUT</a:t>
            </a:r>
            <a:r>
              <a:rPr lang="en-US" sz="1700" b="1" dirty="0" smtClean="0">
                <a:solidFill>
                  <a:srgbClr val="E97135"/>
                </a:solidFill>
                <a:latin typeface="Roboto"/>
                <a:ea typeface="Roboto"/>
                <a:cs typeface="Roboto"/>
                <a:sym typeface="Roboto"/>
              </a:rPr>
              <a:t>É</a:t>
            </a:r>
            <a:endParaRPr sz="1700" dirty="0">
              <a:solidFill>
                <a:srgbClr val="E97135"/>
              </a:solidFill>
            </a:endParaRPr>
          </a:p>
        </p:txBody>
      </p:sp>
      <p:sp>
        <p:nvSpPr>
          <p:cNvPr id="167" name="Google Shape;167;p23"/>
          <p:cNvSpPr/>
          <p:nvPr/>
        </p:nvSpPr>
        <p:spPr>
          <a:xfrm rot="1800047">
            <a:off x="3219843" y="1086434"/>
            <a:ext cx="2690936" cy="2690936"/>
          </a:xfrm>
          <a:prstGeom prst="blockArc">
            <a:avLst>
              <a:gd name="adj1" fmla="val 14414370"/>
              <a:gd name="adj2" fmla="val 694"/>
              <a:gd name="adj3" fmla="val 9562"/>
            </a:avLst>
          </a:prstGeom>
          <a:solidFill>
            <a:srgbClr val="0944A1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3"/>
          <p:cNvSpPr/>
          <p:nvPr/>
        </p:nvSpPr>
        <p:spPr>
          <a:xfrm rot="-1800047" flipH="1">
            <a:off x="3221956" y="1086434"/>
            <a:ext cx="2690936" cy="2690936"/>
          </a:xfrm>
          <a:prstGeom prst="blockArc">
            <a:avLst>
              <a:gd name="adj1" fmla="val 14348563"/>
              <a:gd name="adj2" fmla="val 21472873"/>
              <a:gd name="adj3" fmla="val 9381"/>
            </a:avLst>
          </a:prstGeom>
          <a:solidFill>
            <a:srgbClr val="A1C3FA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3"/>
          <p:cNvSpPr/>
          <p:nvPr/>
        </p:nvSpPr>
        <p:spPr>
          <a:xfrm rot="-8100000">
            <a:off x="4382715" y="1027393"/>
            <a:ext cx="363170" cy="363170"/>
          </a:xfrm>
          <a:prstGeom prst="rtTriangle">
            <a:avLst/>
          </a:prstGeom>
          <a:solidFill>
            <a:srgbClr val="A1C3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3"/>
          <p:cNvSpPr/>
          <p:nvPr/>
        </p:nvSpPr>
        <p:spPr>
          <a:xfrm rot="-9000757" flipH="1">
            <a:off x="3220953" y="1084808"/>
            <a:ext cx="2690226" cy="2690226"/>
          </a:xfrm>
          <a:prstGeom prst="blockArc">
            <a:avLst>
              <a:gd name="adj1" fmla="val 14316164"/>
              <a:gd name="adj2" fmla="val 21502663"/>
              <a:gd name="adj3" fmla="val 9415"/>
            </a:avLst>
          </a:prstGeom>
          <a:solidFill>
            <a:srgbClr val="307BF3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3"/>
          <p:cNvSpPr/>
          <p:nvPr/>
        </p:nvSpPr>
        <p:spPr>
          <a:xfrm rot="-1027861">
            <a:off x="5485874" y="2849832"/>
            <a:ext cx="312672" cy="312672"/>
          </a:xfrm>
          <a:prstGeom prst="rtTriangle">
            <a:avLst/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3"/>
          <p:cNvSpPr/>
          <p:nvPr/>
        </p:nvSpPr>
        <p:spPr>
          <a:xfrm rot="6359841">
            <a:off x="3315801" y="2847762"/>
            <a:ext cx="363580" cy="363580"/>
          </a:xfrm>
          <a:prstGeom prst="rtTriangle">
            <a:avLst/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/>
          <p:nvPr/>
        </p:nvSpPr>
        <p:spPr>
          <a:xfrm>
            <a:off x="1474828" y="2574637"/>
            <a:ext cx="375900" cy="52800"/>
          </a:xfrm>
          <a:prstGeom prst="roundRect">
            <a:avLst>
              <a:gd name="adj" fmla="val 50000"/>
            </a:avLst>
          </a:prstGeom>
          <a:solidFill>
            <a:srgbClr val="0C5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" name="Google Shape;178;p24"/>
          <p:cNvGrpSpPr/>
          <p:nvPr/>
        </p:nvGrpSpPr>
        <p:grpSpPr>
          <a:xfrm>
            <a:off x="259600" y="2141714"/>
            <a:ext cx="1393089" cy="2709739"/>
            <a:chOff x="519875" y="1948510"/>
            <a:chExt cx="1310403" cy="1897975"/>
          </a:xfrm>
        </p:grpSpPr>
        <p:sp>
          <p:nvSpPr>
            <p:cNvPr id="179" name="Google Shape;179;p24"/>
            <p:cNvSpPr/>
            <p:nvPr/>
          </p:nvSpPr>
          <p:spPr>
            <a:xfrm>
              <a:off x="877947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C5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4"/>
            <p:cNvSpPr txBox="1"/>
            <p:nvPr/>
          </p:nvSpPr>
          <p:spPr>
            <a:xfrm>
              <a:off x="956697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 dirty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9/20</a:t>
              </a:r>
              <a:endParaRPr sz="800" b="1" dirty="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1" name="Google Shape;181;p24"/>
            <p:cNvSpPr txBox="1"/>
            <p:nvPr/>
          </p:nvSpPr>
          <p:spPr>
            <a:xfrm>
              <a:off x="519878" y="2492168"/>
              <a:ext cx="1310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 smtClean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Tourn</a:t>
              </a:r>
              <a:r>
                <a:rPr lang="en-US" sz="1000" b="1" dirty="0" smtClean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é</a:t>
              </a:r>
              <a:r>
                <a:rPr lang="en" sz="1000" b="1" dirty="0" smtClean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e d’engagement communautaire </a:t>
              </a:r>
              <a:endParaRPr sz="1000" b="1" dirty="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2" name="Google Shape;182;p24"/>
            <p:cNvSpPr txBox="1"/>
            <p:nvPr/>
          </p:nvSpPr>
          <p:spPr>
            <a:xfrm>
              <a:off x="519875" y="3109085"/>
              <a:ext cx="13104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Visites aux </a:t>
              </a:r>
              <a:r>
                <a:rPr lang="en-US" sz="800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é</a:t>
              </a:r>
              <a:r>
                <a:rPr lang="en" sz="800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coles</a:t>
              </a:r>
              <a:endParaRPr sz="800" dirty="0">
                <a:solidFill>
                  <a:srgbClr val="286EB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n" sz="800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R</a:t>
              </a:r>
              <a:r>
                <a:rPr lang="en-US" sz="800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é</a:t>
              </a:r>
              <a:r>
                <a:rPr lang="en" sz="800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unions communautaires</a:t>
              </a:r>
              <a:endParaRPr sz="800" dirty="0">
                <a:solidFill>
                  <a:srgbClr val="286EB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n" sz="800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R</a:t>
              </a:r>
              <a:r>
                <a:rPr lang="fr-FR" sz="800" dirty="0" err="1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éunions</a:t>
              </a:r>
              <a:r>
                <a:rPr lang="en-US" sz="800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 de </a:t>
              </a:r>
              <a:r>
                <a:rPr lang="en" sz="800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SPC</a:t>
              </a:r>
              <a:endParaRPr sz="800" dirty="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3" name="Google Shape;183;p24"/>
          <p:cNvGrpSpPr/>
          <p:nvPr/>
        </p:nvGrpSpPr>
        <p:grpSpPr>
          <a:xfrm>
            <a:off x="1672529" y="2141714"/>
            <a:ext cx="1393086" cy="2709739"/>
            <a:chOff x="1848940" y="1948510"/>
            <a:chExt cx="1310400" cy="1897975"/>
          </a:xfrm>
        </p:grpSpPr>
        <p:sp>
          <p:nvSpPr>
            <p:cNvPr id="184" name="Google Shape;184;p24"/>
            <p:cNvSpPr/>
            <p:nvPr/>
          </p:nvSpPr>
          <p:spPr>
            <a:xfrm>
              <a:off x="2206990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C5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4"/>
            <p:cNvSpPr txBox="1"/>
            <p:nvPr/>
          </p:nvSpPr>
          <p:spPr>
            <a:xfrm>
              <a:off x="1848940" y="2492168"/>
              <a:ext cx="1310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lvl="0" algn="ctr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n" sz="1000" b="1" dirty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Tourn</a:t>
              </a:r>
              <a:r>
                <a:rPr lang="en-US" sz="1000" b="1" dirty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é</a:t>
              </a:r>
              <a:r>
                <a:rPr lang="en" sz="1000" b="1" dirty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e d’engagement communautaire</a:t>
              </a:r>
              <a:r>
                <a:rPr lang="en" sz="1000" b="1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000" b="1" dirty="0">
                <a:solidFill>
                  <a:srgbClr val="286EB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6" name="Google Shape;186;p24"/>
            <p:cNvSpPr txBox="1"/>
            <p:nvPr/>
          </p:nvSpPr>
          <p:spPr>
            <a:xfrm>
              <a:off x="1848940" y="3109085"/>
              <a:ext cx="13104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fr-FR" sz="800" dirty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Visites aux écoles</a:t>
              </a:r>
            </a:p>
            <a:p>
              <a:pPr lvl="0" algn="ctr">
                <a:lnSpc>
                  <a:spcPct val="115000"/>
                </a:lnSpc>
                <a:spcBef>
                  <a:spcPts val="1600"/>
                </a:spcBef>
              </a:pPr>
              <a:r>
                <a:rPr lang="fr-FR" sz="800" dirty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Réunions communautaires</a:t>
              </a:r>
            </a:p>
            <a:p>
              <a:pPr lvl="0" algn="ctr">
                <a:lnSpc>
                  <a:spcPct val="115000"/>
                </a:lnSpc>
                <a:spcBef>
                  <a:spcPts val="1600"/>
                </a:spcBef>
              </a:pPr>
              <a:r>
                <a:rPr lang="fr-FR" sz="800" dirty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Réunions de SPC</a:t>
              </a:r>
              <a:endParaRPr lang="fr-FR" sz="800" dirty="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7" name="Google Shape;187;p24"/>
            <p:cNvSpPr txBox="1"/>
            <p:nvPr/>
          </p:nvSpPr>
          <p:spPr>
            <a:xfrm>
              <a:off x="2285740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10/20</a:t>
              </a:r>
              <a:endParaRPr sz="800" b="1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8" name="Google Shape;188;p24"/>
          <p:cNvGrpSpPr/>
          <p:nvPr/>
        </p:nvGrpSpPr>
        <p:grpSpPr>
          <a:xfrm>
            <a:off x="7429505" y="2141714"/>
            <a:ext cx="1445715" cy="2709739"/>
            <a:chOff x="7264213" y="1948510"/>
            <a:chExt cx="1359905" cy="1897975"/>
          </a:xfrm>
        </p:grpSpPr>
        <p:sp>
          <p:nvSpPr>
            <p:cNvPr id="189" name="Google Shape;189;p24"/>
            <p:cNvSpPr/>
            <p:nvPr/>
          </p:nvSpPr>
          <p:spPr>
            <a:xfrm>
              <a:off x="7647018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066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4"/>
            <p:cNvSpPr txBox="1"/>
            <p:nvPr/>
          </p:nvSpPr>
          <p:spPr>
            <a:xfrm>
              <a:off x="7264213" y="2492168"/>
              <a:ext cx="1359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en" sz="1000" b="1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Version finale du Plan Strat</a:t>
              </a:r>
              <a:r>
                <a:rPr lang="en-US" sz="1000" b="1" dirty="0" smtClean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é</a:t>
              </a:r>
              <a:r>
                <a:rPr lang="en" sz="1000" b="1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gique</a:t>
              </a:r>
              <a:endParaRPr sz="1000" b="1" dirty="0">
                <a:solidFill>
                  <a:srgbClr val="286EB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1" name="Google Shape;191;p24"/>
            <p:cNvSpPr txBox="1"/>
            <p:nvPr/>
          </p:nvSpPr>
          <p:spPr>
            <a:xfrm>
              <a:off x="7264218" y="3109085"/>
              <a:ext cx="13599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2" name="Google Shape;192;p24"/>
            <p:cNvSpPr txBox="1"/>
            <p:nvPr/>
          </p:nvSpPr>
          <p:spPr>
            <a:xfrm>
              <a:off x="7725768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 smtClean="0">
                  <a:solidFill>
                    <a:srgbClr val="0066CC"/>
                  </a:solidFill>
                  <a:latin typeface="Roboto"/>
                  <a:ea typeface="Roboto"/>
                  <a:cs typeface="Roboto"/>
                  <a:sym typeface="Roboto"/>
                </a:rPr>
                <a:t>2/20</a:t>
              </a:r>
              <a:endParaRPr sz="800" b="1" dirty="0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3" name="Google Shape;193;p24"/>
          <p:cNvSpPr/>
          <p:nvPr/>
        </p:nvSpPr>
        <p:spPr>
          <a:xfrm>
            <a:off x="2900956" y="2574637"/>
            <a:ext cx="375900" cy="52800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 w="9525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66CC"/>
              </a:solidFill>
            </a:endParaRPr>
          </a:p>
        </p:txBody>
      </p:sp>
      <p:sp>
        <p:nvSpPr>
          <p:cNvPr id="194" name="Google Shape;194;p24"/>
          <p:cNvSpPr/>
          <p:nvPr/>
        </p:nvSpPr>
        <p:spPr>
          <a:xfrm>
            <a:off x="5781239" y="2574637"/>
            <a:ext cx="375900" cy="52800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4"/>
          <p:cNvSpPr/>
          <p:nvPr/>
        </p:nvSpPr>
        <p:spPr>
          <a:xfrm>
            <a:off x="7233121" y="2574637"/>
            <a:ext cx="375900" cy="52800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" name="Google Shape;196;p24"/>
          <p:cNvGrpSpPr/>
          <p:nvPr/>
        </p:nvGrpSpPr>
        <p:grpSpPr>
          <a:xfrm>
            <a:off x="5966264" y="2143147"/>
            <a:ext cx="1445715" cy="2670071"/>
            <a:chOff x="5887800" y="1948510"/>
            <a:chExt cx="1359905" cy="1897975"/>
          </a:xfrm>
        </p:grpSpPr>
        <p:sp>
          <p:nvSpPr>
            <p:cNvPr id="197" name="Google Shape;197;p24"/>
            <p:cNvSpPr/>
            <p:nvPr/>
          </p:nvSpPr>
          <p:spPr>
            <a:xfrm>
              <a:off x="6270606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066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4"/>
            <p:cNvSpPr txBox="1"/>
            <p:nvPr/>
          </p:nvSpPr>
          <p:spPr>
            <a:xfrm>
              <a:off x="5887800" y="2489789"/>
              <a:ext cx="1359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en" sz="1000" b="1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R</a:t>
              </a:r>
              <a:r>
                <a:rPr lang="en-US" sz="1000" b="1" dirty="0" smtClean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é</a:t>
              </a:r>
              <a:r>
                <a:rPr lang="en" sz="1000" b="1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visions du Plan Strat</a:t>
              </a:r>
              <a:r>
                <a:rPr lang="en-US" sz="1000" b="1" dirty="0" smtClean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é</a:t>
              </a:r>
              <a:r>
                <a:rPr lang="en" sz="1000" b="1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gique</a:t>
              </a:r>
              <a:endParaRPr sz="1000" b="1" dirty="0">
                <a:solidFill>
                  <a:srgbClr val="286EB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9" name="Google Shape;199;p24"/>
            <p:cNvSpPr txBox="1"/>
            <p:nvPr/>
          </p:nvSpPr>
          <p:spPr>
            <a:xfrm>
              <a:off x="5887806" y="3109085"/>
              <a:ext cx="13599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0" name="Google Shape;200;p24"/>
            <p:cNvSpPr txBox="1"/>
            <p:nvPr/>
          </p:nvSpPr>
          <p:spPr>
            <a:xfrm>
              <a:off x="6349356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 dirty="0" smtClean="0">
                  <a:solidFill>
                    <a:srgbClr val="0066CC"/>
                  </a:solidFill>
                  <a:latin typeface="Roboto"/>
                  <a:ea typeface="Roboto"/>
                  <a:cs typeface="Roboto"/>
                  <a:sym typeface="Roboto"/>
                </a:rPr>
                <a:t>1/20</a:t>
              </a:r>
              <a:endParaRPr sz="800" b="1" dirty="0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1" name="Google Shape;201;p24"/>
          <p:cNvGrpSpPr/>
          <p:nvPr/>
        </p:nvGrpSpPr>
        <p:grpSpPr>
          <a:xfrm>
            <a:off x="3085489" y="2141714"/>
            <a:ext cx="1445711" cy="2709738"/>
            <a:chOff x="3178034" y="1948510"/>
            <a:chExt cx="1359902" cy="1897974"/>
          </a:xfrm>
        </p:grpSpPr>
        <p:sp>
          <p:nvSpPr>
            <p:cNvPr id="202" name="Google Shape;202;p24"/>
            <p:cNvSpPr/>
            <p:nvPr/>
          </p:nvSpPr>
          <p:spPr>
            <a:xfrm>
              <a:off x="3560827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066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66CC"/>
                </a:solidFill>
              </a:endParaRPr>
            </a:p>
          </p:txBody>
        </p:sp>
        <p:sp>
          <p:nvSpPr>
            <p:cNvPr id="203" name="Google Shape;203;p24"/>
            <p:cNvSpPr txBox="1"/>
            <p:nvPr/>
          </p:nvSpPr>
          <p:spPr>
            <a:xfrm>
              <a:off x="3178034" y="2492168"/>
              <a:ext cx="1359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lvl="0" algn="ctr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n" sz="1000" b="1" dirty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Tourn</a:t>
              </a:r>
              <a:r>
                <a:rPr lang="en-US" sz="1000" b="1" dirty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é</a:t>
              </a:r>
              <a:r>
                <a:rPr lang="en" sz="1000" b="1" dirty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e d’engagement communautaire</a:t>
              </a:r>
              <a:r>
                <a:rPr lang="en" sz="1000" b="1" dirty="0" smtClean="0">
                  <a:solidFill>
                    <a:srgbClr val="0066CC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000" b="1" dirty="0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4" name="Google Shape;204;p24"/>
            <p:cNvSpPr txBox="1"/>
            <p:nvPr/>
          </p:nvSpPr>
          <p:spPr>
            <a:xfrm>
              <a:off x="3178036" y="3109084"/>
              <a:ext cx="13599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fr-FR" sz="800" dirty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Visites aux écoles</a:t>
              </a:r>
            </a:p>
            <a:p>
              <a:pPr lvl="0" algn="ctr">
                <a:lnSpc>
                  <a:spcPct val="115000"/>
                </a:lnSpc>
                <a:spcBef>
                  <a:spcPts val="1600"/>
                </a:spcBef>
              </a:pPr>
              <a:r>
                <a:rPr lang="fr-FR" sz="800" dirty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Réunions communautaires</a:t>
              </a:r>
            </a:p>
            <a:p>
              <a:pPr lvl="0" algn="ctr">
                <a:lnSpc>
                  <a:spcPct val="115000"/>
                </a:lnSpc>
                <a:spcBef>
                  <a:spcPts val="1600"/>
                </a:spcBef>
              </a:pPr>
              <a:r>
                <a:rPr lang="fr-FR" sz="800" dirty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Réunions de SPC</a:t>
              </a:r>
              <a:endParaRPr lang="fr-FR" sz="800" dirty="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800" dirty="0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5" name="Google Shape;205;p24"/>
            <p:cNvSpPr txBox="1"/>
            <p:nvPr/>
          </p:nvSpPr>
          <p:spPr>
            <a:xfrm>
              <a:off x="3639577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>
                  <a:solidFill>
                    <a:srgbClr val="0066CC"/>
                  </a:solidFill>
                  <a:latin typeface="Roboto"/>
                  <a:ea typeface="Roboto"/>
                  <a:cs typeface="Roboto"/>
                  <a:sym typeface="Roboto"/>
                </a:rPr>
                <a:t>11/20</a:t>
              </a:r>
              <a:endParaRPr sz="800" b="1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6" name="Google Shape;206;p24"/>
          <p:cNvSpPr/>
          <p:nvPr/>
        </p:nvSpPr>
        <p:spPr>
          <a:xfrm>
            <a:off x="4932804" y="2141714"/>
            <a:ext cx="631800" cy="848400"/>
          </a:xfrm>
          <a:prstGeom prst="ellipse">
            <a:avLst/>
          </a:prstGeom>
          <a:noFill/>
          <a:ln w="3810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4"/>
          <p:cNvSpPr txBox="1"/>
          <p:nvPr/>
        </p:nvSpPr>
        <p:spPr>
          <a:xfrm>
            <a:off x="5016786" y="2336761"/>
            <a:ext cx="4644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 b="1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rPr>
              <a:t>12/20</a:t>
            </a:r>
            <a:endParaRPr sz="800" b="1">
              <a:solidFill>
                <a:srgbClr val="0066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24"/>
          <p:cNvSpPr/>
          <p:nvPr/>
        </p:nvSpPr>
        <p:spPr>
          <a:xfrm>
            <a:off x="4340825" y="2574637"/>
            <a:ext cx="375900" cy="52800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4"/>
          <p:cNvSpPr/>
          <p:nvPr/>
        </p:nvSpPr>
        <p:spPr>
          <a:xfrm>
            <a:off x="259600" y="615875"/>
            <a:ext cx="2826000" cy="606300"/>
          </a:xfrm>
          <a:prstGeom prst="homePlate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700" b="1" dirty="0" smtClean="0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RASSEMBLER</a:t>
            </a:r>
            <a:endParaRPr sz="27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24"/>
          <p:cNvSpPr/>
          <p:nvPr/>
        </p:nvSpPr>
        <p:spPr>
          <a:xfrm>
            <a:off x="2900950" y="615875"/>
            <a:ext cx="3024600" cy="606300"/>
          </a:xfrm>
          <a:prstGeom prst="chevron">
            <a:avLst>
              <a:gd name="adj" fmla="val 50000"/>
            </a:avLst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700" b="1" dirty="0" smtClean="0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COLLECTER</a:t>
            </a:r>
            <a:endParaRPr sz="27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5802899" y="615875"/>
            <a:ext cx="3024600" cy="606300"/>
          </a:xfrm>
          <a:prstGeom prst="chevron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700" b="1" dirty="0" smtClean="0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AFFIRMER</a:t>
            </a:r>
            <a:endParaRPr sz="27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4"/>
          <p:cNvSpPr txBox="1"/>
          <p:nvPr/>
        </p:nvSpPr>
        <p:spPr>
          <a:xfrm>
            <a:off x="4453163" y="3030600"/>
            <a:ext cx="15888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n" sz="1000" b="1" dirty="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rPr>
              <a:t>Tourn</a:t>
            </a:r>
            <a:r>
              <a:rPr lang="en-US" sz="1000" b="1" dirty="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rPr>
              <a:t>é</a:t>
            </a:r>
            <a:r>
              <a:rPr lang="en" sz="1000" b="1" dirty="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rPr>
              <a:t>e d’engagement communautaire</a:t>
            </a:r>
            <a:r>
              <a:rPr lang="en" sz="1000" b="1" dirty="0" smtClean="0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 b="1" dirty="0">
              <a:solidFill>
                <a:srgbClr val="0066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4"/>
          <p:cNvSpPr txBox="1"/>
          <p:nvPr/>
        </p:nvSpPr>
        <p:spPr>
          <a:xfrm>
            <a:off x="4551075" y="3790950"/>
            <a:ext cx="1445700" cy="20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fr-FR" sz="800" dirty="0">
                <a:solidFill>
                  <a:srgbClr val="286EB7"/>
                </a:solidFill>
                <a:latin typeface="Roboto"/>
                <a:ea typeface="Roboto"/>
                <a:cs typeface="Roboto"/>
                <a:sym typeface="Roboto"/>
              </a:rPr>
              <a:t>Visites aux écoles</a:t>
            </a:r>
          </a:p>
          <a:p>
            <a:pPr lvl="0" algn="ctr">
              <a:lnSpc>
                <a:spcPct val="115000"/>
              </a:lnSpc>
              <a:spcBef>
                <a:spcPts val="1600"/>
              </a:spcBef>
            </a:pPr>
            <a:r>
              <a:rPr lang="fr-FR" sz="800" dirty="0">
                <a:solidFill>
                  <a:srgbClr val="286EB7"/>
                </a:solidFill>
                <a:latin typeface="Roboto"/>
                <a:ea typeface="Roboto"/>
                <a:cs typeface="Roboto"/>
                <a:sym typeface="Roboto"/>
              </a:rPr>
              <a:t>Réunions communautaires</a:t>
            </a: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800" dirty="0">
              <a:solidFill>
                <a:srgbClr val="0066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4667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>
            <a:spLocks noGrp="1"/>
          </p:cNvSpPr>
          <p:nvPr>
            <p:ph type="title"/>
          </p:nvPr>
        </p:nvSpPr>
        <p:spPr>
          <a:xfrm>
            <a:off x="73152" y="794250"/>
            <a:ext cx="2960121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300" dirty="0" smtClean="0">
                <a:solidFill>
                  <a:srgbClr val="E97135"/>
                </a:solidFill>
                <a:latin typeface="Montserrat"/>
                <a:ea typeface="Montserrat"/>
                <a:cs typeface="Montserrat"/>
                <a:sym typeface="Montserrat"/>
              </a:rPr>
              <a:t>LES ASPIRATIONS DU DISTRICT</a:t>
            </a:r>
            <a:endParaRPr sz="2300" dirty="0">
              <a:solidFill>
                <a:srgbClr val="E971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25"/>
          <p:cNvSpPr txBox="1">
            <a:spLocks noGrp="1"/>
          </p:cNvSpPr>
          <p:nvPr>
            <p:ph type="body" idx="4294967295"/>
          </p:nvPr>
        </p:nvSpPr>
        <p:spPr>
          <a:xfrm>
            <a:off x="3033273" y="126750"/>
            <a:ext cx="6110727" cy="4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19100">
              <a:buClr>
                <a:srgbClr val="E97135"/>
              </a:buClr>
              <a:buSzPts val="3000"/>
              <a:buFont typeface="Avenir"/>
              <a:buChar char="★"/>
            </a:pPr>
            <a:r>
              <a:rPr lang="fr-FR" sz="24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Rendement amélioré parmi les élèves</a:t>
            </a:r>
          </a:p>
          <a:p>
            <a:pPr lvl="0" indent="-419100">
              <a:spcBef>
                <a:spcPts val="2000"/>
              </a:spcBef>
              <a:buClr>
                <a:srgbClr val="E97135"/>
              </a:buClr>
              <a:buSzPts val="3000"/>
              <a:buFont typeface="Avenir"/>
              <a:buChar char="★"/>
            </a:pPr>
            <a:r>
              <a:rPr lang="fr-FR" sz="24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Amélioration dans la qualité des écoles</a:t>
            </a:r>
          </a:p>
          <a:p>
            <a:pPr lvl="0" indent="-419100">
              <a:spcBef>
                <a:spcPts val="2000"/>
              </a:spcBef>
              <a:buClr>
                <a:srgbClr val="E97135"/>
              </a:buClr>
              <a:buSzPts val="3000"/>
              <a:buFont typeface="Avenir"/>
              <a:buChar char="★"/>
            </a:pPr>
            <a:r>
              <a:rPr lang="fr-FR" sz="24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Leadership de district fort/Professeurs et personnels actifs, de haute qualité</a:t>
            </a:r>
          </a:p>
          <a:p>
            <a:pPr marL="457200" lvl="0" indent="-4191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97135"/>
              </a:buClr>
              <a:buSzPts val="3000"/>
              <a:buFont typeface="Avenir"/>
              <a:buChar char="★"/>
            </a:pPr>
            <a:r>
              <a:rPr lang="fr-FR" sz="24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Allocation efficace des ressources</a:t>
            </a:r>
          </a:p>
          <a:p>
            <a:pPr marL="457200" lvl="0" indent="-4191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97135"/>
              </a:buClr>
              <a:buSzPts val="3000"/>
              <a:buFont typeface="Avenir"/>
              <a:buChar char="★"/>
            </a:pPr>
            <a:r>
              <a:rPr lang="fr-FR" sz="24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Plus d’investissements communautaires </a:t>
            </a:r>
            <a:endParaRPr lang="fr-FR" sz="2400" dirty="0" smtClean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b="1" dirty="0">
              <a:solidFill>
                <a:srgbClr val="294667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0" name="Google Shape;220;p25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21" name="Google Shape;221;p25"/>
          <p:cNvSpPr txBox="1">
            <a:spLocks noGrp="1"/>
          </p:cNvSpPr>
          <p:nvPr>
            <p:ph type="title" idx="2"/>
          </p:nvPr>
        </p:nvSpPr>
        <p:spPr>
          <a:xfrm>
            <a:off x="542700" y="72775"/>
            <a:ext cx="258089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0" dirty="0" smtClean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Les É</a:t>
            </a:r>
            <a:r>
              <a:rPr lang="en" b="0" dirty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coles Publiques de Boston</a:t>
            </a:r>
            <a:endParaRPr b="0" dirty="0">
              <a:solidFill>
                <a:srgbClr val="0066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2" name="Google Shape;22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78025"/>
            <a:ext cx="3033274" cy="1660699"/>
          </a:xfrm>
          <a:prstGeom prst="rect">
            <a:avLst/>
          </a:prstGeom>
          <a:noFill/>
          <a:ln w="9525" cap="flat" cmpd="sng">
            <a:solidFill>
              <a:srgbClr val="286EB7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4667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>
            <a:spLocks noGrp="1"/>
          </p:cNvSpPr>
          <p:nvPr>
            <p:ph type="title"/>
          </p:nvPr>
        </p:nvSpPr>
        <p:spPr>
          <a:xfrm>
            <a:off x="263347" y="2049450"/>
            <a:ext cx="2523678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400" dirty="0" smtClean="0">
                <a:latin typeface="Montserrat"/>
                <a:ea typeface="Montserrat"/>
                <a:cs typeface="Montserrat"/>
                <a:sym typeface="Montserrat"/>
              </a:rPr>
              <a:t>DOMAINES PRIORITAIRES</a:t>
            </a: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26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29" name="Google Shape;229;p26"/>
          <p:cNvSpPr txBox="1">
            <a:spLocks noGrp="1"/>
          </p:cNvSpPr>
          <p:nvPr>
            <p:ph type="title" idx="2"/>
          </p:nvPr>
        </p:nvSpPr>
        <p:spPr>
          <a:xfrm>
            <a:off x="710425" y="36450"/>
            <a:ext cx="20766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b="0" dirty="0" smtClean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Les É</a:t>
            </a:r>
            <a:r>
              <a:rPr lang="en" b="0" dirty="0" smtClean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coles Publiques de Boston</a:t>
            </a:r>
            <a:endParaRPr b="0" dirty="0">
              <a:solidFill>
                <a:srgbClr val="0066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30" name="Google Shape;230;p26"/>
          <p:cNvGrpSpPr/>
          <p:nvPr/>
        </p:nvGrpSpPr>
        <p:grpSpPr>
          <a:xfrm>
            <a:off x="3147528" y="2284221"/>
            <a:ext cx="2090968" cy="1142304"/>
            <a:chOff x="114103" y="1937296"/>
            <a:chExt cx="2090968" cy="1142304"/>
          </a:xfrm>
        </p:grpSpPr>
        <p:sp>
          <p:nvSpPr>
            <p:cNvPr id="231" name="Google Shape;231;p26"/>
            <p:cNvSpPr/>
            <p:nvPr/>
          </p:nvSpPr>
          <p:spPr>
            <a:xfrm rot="-6373590">
              <a:off x="533443" y="1517956"/>
              <a:ext cx="1142304" cy="1980984"/>
            </a:xfrm>
            <a:prstGeom prst="triangle">
              <a:avLst>
                <a:gd name="adj" fmla="val 49219"/>
              </a:avLst>
            </a:prstGeom>
            <a:solidFill>
              <a:srgbClr val="FF66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6"/>
            <p:cNvSpPr txBox="1"/>
            <p:nvPr/>
          </p:nvSpPr>
          <p:spPr>
            <a:xfrm rot="21599251">
              <a:off x="827771" y="2030319"/>
              <a:ext cx="1377300" cy="463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Du soutien accru/ de la reddition de compte</a:t>
              </a:r>
              <a:endParaRPr sz="1100" b="1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233" name="Google Shape;233;p26"/>
          <p:cNvGrpSpPr/>
          <p:nvPr/>
        </p:nvGrpSpPr>
        <p:grpSpPr>
          <a:xfrm>
            <a:off x="6512493" y="2284324"/>
            <a:ext cx="2054539" cy="1142091"/>
            <a:chOff x="476093" y="2091449"/>
            <a:chExt cx="2054539" cy="1142091"/>
          </a:xfrm>
        </p:grpSpPr>
        <p:sp>
          <p:nvSpPr>
            <p:cNvPr id="234" name="Google Shape;234;p26"/>
            <p:cNvSpPr/>
            <p:nvPr/>
          </p:nvSpPr>
          <p:spPr>
            <a:xfrm rot="6368135">
              <a:off x="969019" y="1671928"/>
              <a:ext cx="1142091" cy="1981134"/>
            </a:xfrm>
            <a:prstGeom prst="triangle">
              <a:avLst>
                <a:gd name="adj" fmla="val 49219"/>
              </a:avLst>
            </a:prstGeom>
            <a:solidFill>
              <a:srgbClr val="FF66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6"/>
            <p:cNvSpPr txBox="1"/>
            <p:nvPr/>
          </p:nvSpPr>
          <p:spPr>
            <a:xfrm>
              <a:off x="476093" y="2159141"/>
              <a:ext cx="1256400" cy="5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en" sz="110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Une main-d’</a:t>
              </a:r>
              <a:r>
                <a:rPr lang="en-US" sz="1100" b="1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100" b="1" dirty="0" err="1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œuvre</a:t>
              </a:r>
              <a:r>
                <a:rPr lang="en-US" sz="110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diverse, de haute </a:t>
              </a:r>
              <a:r>
                <a:rPr lang="en-US" sz="1100" b="1" dirty="0" err="1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qualité</a:t>
              </a:r>
              <a:endParaRPr sz="1100" b="1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236" name="Google Shape;236;p26"/>
          <p:cNvGrpSpPr/>
          <p:nvPr/>
        </p:nvGrpSpPr>
        <p:grpSpPr>
          <a:xfrm>
            <a:off x="5019525" y="1342625"/>
            <a:ext cx="1676400" cy="1752600"/>
            <a:chOff x="1133250" y="1339175"/>
            <a:chExt cx="1676400" cy="1752600"/>
          </a:xfrm>
        </p:grpSpPr>
        <p:sp>
          <p:nvSpPr>
            <p:cNvPr id="237" name="Google Shape;237;p26"/>
            <p:cNvSpPr/>
            <p:nvPr/>
          </p:nvSpPr>
          <p:spPr>
            <a:xfrm>
              <a:off x="1133250" y="1339175"/>
              <a:ext cx="1676400" cy="17526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FF66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6"/>
            <p:cNvSpPr txBox="1"/>
            <p:nvPr/>
          </p:nvSpPr>
          <p:spPr>
            <a:xfrm>
              <a:off x="1228229" y="1900950"/>
              <a:ext cx="1465200" cy="6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L’acc</a:t>
              </a:r>
              <a:r>
                <a:rPr lang="en-US" sz="180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è</a:t>
              </a:r>
              <a:r>
                <a:rPr lang="en" sz="180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 </a:t>
              </a:r>
              <a:r>
                <a:rPr lang="en-US" sz="180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é</a:t>
              </a:r>
              <a:r>
                <a:rPr lang="en" sz="180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quitable</a:t>
              </a:r>
              <a:endParaRPr sz="18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39" name="Google Shape;239;p26"/>
          <p:cNvGrpSpPr/>
          <p:nvPr/>
        </p:nvGrpSpPr>
        <p:grpSpPr>
          <a:xfrm>
            <a:off x="5169075" y="3181301"/>
            <a:ext cx="1377300" cy="1928896"/>
            <a:chOff x="1338804" y="1932704"/>
            <a:chExt cx="1377300" cy="1981200"/>
          </a:xfrm>
        </p:grpSpPr>
        <p:sp>
          <p:nvSpPr>
            <p:cNvPr id="240" name="Google Shape;240;p26"/>
            <p:cNvSpPr/>
            <p:nvPr/>
          </p:nvSpPr>
          <p:spPr>
            <a:xfrm rot="-10799097">
              <a:off x="1456256" y="1932854"/>
              <a:ext cx="1142400" cy="1980900"/>
            </a:xfrm>
            <a:prstGeom prst="triangle">
              <a:avLst>
                <a:gd name="adj" fmla="val 49219"/>
              </a:avLst>
            </a:prstGeom>
            <a:solidFill>
              <a:srgbClr val="FF66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6"/>
            <p:cNvSpPr txBox="1"/>
            <p:nvPr/>
          </p:nvSpPr>
          <p:spPr>
            <a:xfrm>
              <a:off x="1338804" y="1932708"/>
              <a:ext cx="13773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De </a:t>
              </a:r>
              <a:r>
                <a:rPr lang="en-US" sz="1100" b="1" dirty="0" err="1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l’a</a:t>
              </a:r>
              <a:r>
                <a:rPr lang="en" sz="110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utonomie accrue</a:t>
              </a:r>
              <a:endParaRPr sz="1100" b="1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242" name="Google Shape;242;p26"/>
          <p:cNvGrpSpPr/>
          <p:nvPr/>
        </p:nvGrpSpPr>
        <p:grpSpPr>
          <a:xfrm>
            <a:off x="5658578" y="-298282"/>
            <a:ext cx="2322475" cy="2265000"/>
            <a:chOff x="646553" y="668818"/>
            <a:chExt cx="2322475" cy="2265000"/>
          </a:xfrm>
        </p:grpSpPr>
        <p:sp>
          <p:nvSpPr>
            <p:cNvPr id="243" name="Google Shape;243;p26"/>
            <p:cNvSpPr/>
            <p:nvPr/>
          </p:nvSpPr>
          <p:spPr>
            <a:xfrm rot="2274320">
              <a:off x="1339095" y="810892"/>
              <a:ext cx="1142167" cy="1980853"/>
            </a:xfrm>
            <a:prstGeom prst="triangle">
              <a:avLst>
                <a:gd name="adj" fmla="val 49219"/>
              </a:avLst>
            </a:prstGeom>
            <a:solidFill>
              <a:srgbClr val="FF66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6"/>
            <p:cNvSpPr txBox="1"/>
            <p:nvPr/>
          </p:nvSpPr>
          <p:spPr>
            <a:xfrm rot="1153">
              <a:off x="646553" y="1926242"/>
              <a:ext cx="1789200" cy="6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Un programme d’étude rigoureux</a:t>
              </a:r>
              <a:endParaRPr lang="fr-FR" sz="11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45" name="Google Shape;245;p26"/>
          <p:cNvGrpSpPr/>
          <p:nvPr/>
        </p:nvGrpSpPr>
        <p:grpSpPr>
          <a:xfrm>
            <a:off x="3696669" y="-303987"/>
            <a:ext cx="2139300" cy="2276400"/>
            <a:chOff x="679157" y="410938"/>
            <a:chExt cx="2139300" cy="2276400"/>
          </a:xfrm>
        </p:grpSpPr>
        <p:sp>
          <p:nvSpPr>
            <p:cNvPr id="246" name="Google Shape;246;p26"/>
            <p:cNvSpPr/>
            <p:nvPr/>
          </p:nvSpPr>
          <p:spPr>
            <a:xfrm rot="-2306496">
              <a:off x="1176762" y="549753"/>
              <a:ext cx="1144090" cy="1998771"/>
            </a:xfrm>
            <a:prstGeom prst="triangle">
              <a:avLst>
                <a:gd name="adj" fmla="val 49219"/>
              </a:avLst>
            </a:prstGeom>
            <a:solidFill>
              <a:srgbClr val="FF66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6"/>
            <p:cNvSpPr txBox="1"/>
            <p:nvPr/>
          </p:nvSpPr>
          <p:spPr>
            <a:xfrm rot="258219">
              <a:off x="1575996" y="1585313"/>
              <a:ext cx="1123367" cy="611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Des grandes attentes pour tous</a:t>
              </a:r>
              <a:endParaRPr sz="1100" b="1" dirty="0">
                <a:solidFill>
                  <a:srgbClr val="0066C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3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3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3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3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4667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"/>
          <p:cNvSpPr txBox="1">
            <a:spLocks noGrp="1"/>
          </p:cNvSpPr>
          <p:nvPr>
            <p:ph type="title"/>
          </p:nvPr>
        </p:nvSpPr>
        <p:spPr>
          <a:xfrm>
            <a:off x="181201" y="2318250"/>
            <a:ext cx="24231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400" dirty="0" smtClean="0">
                <a:solidFill>
                  <a:srgbClr val="E97135"/>
                </a:solidFill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lang="en" sz="2400" dirty="0" smtClean="0">
                <a:solidFill>
                  <a:srgbClr val="E97135"/>
                </a:solidFill>
                <a:latin typeface="Montserrat"/>
                <a:ea typeface="Montserrat"/>
                <a:cs typeface="Montserrat"/>
                <a:sym typeface="Montserrat"/>
              </a:rPr>
              <a:t>COLES DE HAUTE QUALIT</a:t>
            </a:r>
            <a:r>
              <a:rPr lang="en-US" sz="2400" dirty="0" smtClean="0">
                <a:solidFill>
                  <a:srgbClr val="E97135"/>
                </a:solidFill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lang="en" sz="2400" dirty="0" smtClean="0">
                <a:solidFill>
                  <a:srgbClr val="E9713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00" dirty="0">
              <a:solidFill>
                <a:srgbClr val="E971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27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54" name="Google Shape;254;p27"/>
          <p:cNvSpPr txBox="1">
            <a:spLocks noGrp="1"/>
          </p:cNvSpPr>
          <p:nvPr>
            <p:ph type="title" idx="2"/>
          </p:nvPr>
        </p:nvSpPr>
        <p:spPr>
          <a:xfrm>
            <a:off x="542700" y="72775"/>
            <a:ext cx="2515054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b="0" dirty="0" smtClean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Les </a:t>
            </a:r>
            <a:r>
              <a:rPr lang="en-US" b="0" dirty="0" err="1" smtClean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Écoles</a:t>
            </a:r>
            <a:r>
              <a:rPr lang="en-US" b="0" dirty="0" smtClean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b="0" dirty="0" err="1" smtClean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Publiques</a:t>
            </a:r>
            <a:r>
              <a:rPr lang="en-US" b="0" dirty="0" smtClean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" b="0" dirty="0" smtClean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Boston</a:t>
            </a:r>
            <a:endParaRPr b="0" dirty="0">
              <a:solidFill>
                <a:srgbClr val="0066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27"/>
          <p:cNvSpPr txBox="1">
            <a:spLocks noGrp="1"/>
          </p:cNvSpPr>
          <p:nvPr>
            <p:ph type="title"/>
          </p:nvPr>
        </p:nvSpPr>
        <p:spPr>
          <a:xfrm>
            <a:off x="3057754" y="0"/>
            <a:ext cx="6086245" cy="44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fr-FR" sz="1800" dirty="0" smtClean="0">
                <a:solidFill>
                  <a:srgbClr val="FFFFFF"/>
                </a:solidFill>
              </a:rPr>
              <a:t>Forte inclusion des EL (Élèves Apprenant l’anglais) et de SPED (Éducation Spécialisée)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fr-FR" sz="1800" dirty="0" smtClean="0">
                <a:solidFill>
                  <a:srgbClr val="FFFFFF"/>
                </a:solidFill>
              </a:rPr>
              <a:t>Espace extérieur et intérieur pour jouer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fr-FR" sz="1800" dirty="0" smtClean="0">
                <a:solidFill>
                  <a:srgbClr val="FFFFFF"/>
                </a:solidFill>
              </a:rPr>
              <a:t>Musique et Arts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fr-FR" sz="1800" dirty="0" smtClean="0">
                <a:solidFill>
                  <a:srgbClr val="FFFFFF"/>
                </a:solidFill>
              </a:rPr>
              <a:t>Programme d’étude de Science et de Technologie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fr-FR" sz="1800" dirty="0" smtClean="0">
                <a:solidFill>
                  <a:srgbClr val="FFFFFF"/>
                </a:solidFill>
              </a:rPr>
              <a:t>Rigueur scolaire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fr-FR" sz="1800" dirty="0" smtClean="0">
                <a:solidFill>
                  <a:srgbClr val="FFFFFF"/>
                </a:solidFill>
              </a:rPr>
              <a:t>Engagement efficace des élèves et familles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fr-FR" sz="1800" dirty="0" smtClean="0">
                <a:solidFill>
                  <a:srgbClr val="FFFFFF"/>
                </a:solidFill>
              </a:rPr>
              <a:t>Professeurs, dirigeants scolaires, et membres de personnel de soutien dans les écoles qui sont divers (par rapport à la race, l’ethnicité, et la langue)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fr-FR" sz="1800" dirty="0" smtClean="0">
                <a:solidFill>
                  <a:srgbClr val="FFFFFF"/>
                </a:solidFill>
              </a:rPr>
              <a:t>Mass </a:t>
            </a:r>
            <a:r>
              <a:rPr lang="fr-FR" sz="1800" dirty="0" err="1" smtClean="0">
                <a:solidFill>
                  <a:srgbClr val="FFFFFF"/>
                </a:solidFill>
              </a:rPr>
              <a:t>Core</a:t>
            </a:r>
            <a:r>
              <a:rPr lang="fr-FR" sz="1800" dirty="0" smtClean="0">
                <a:solidFill>
                  <a:srgbClr val="FFFFFF"/>
                </a:solidFill>
              </a:rPr>
              <a:t> et le niveau HS</a:t>
            </a:r>
          </a:p>
          <a:p>
            <a:pPr marL="457200" lvl="0" indent="-342900">
              <a:spcBef>
                <a:spcPts val="1000"/>
              </a:spcBef>
              <a:buClr>
                <a:srgbClr val="E97135"/>
              </a:buClr>
              <a:buSzPts val="1800"/>
              <a:buFont typeface="Avenir"/>
              <a:buChar char="★"/>
            </a:pPr>
            <a:r>
              <a:rPr lang="fr-FR" sz="1800" dirty="0" smtClean="0">
                <a:solidFill>
                  <a:srgbClr val="FFFFFF"/>
                </a:solidFill>
              </a:rPr>
              <a:t>Modèle des écoles communautaires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fr-FR" sz="1800" dirty="0" smtClean="0">
                <a:solidFill>
                  <a:srgbClr val="FFFFFF"/>
                </a:solidFill>
              </a:rPr>
              <a:t>Programmes avant et après la journée scolaire</a:t>
            </a:r>
            <a:endParaRPr lang="fr-FR" sz="2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8"/>
          <p:cNvSpPr txBox="1">
            <a:spLocks noGrp="1"/>
          </p:cNvSpPr>
          <p:nvPr>
            <p:ph type="ctrTitle" idx="4294967295"/>
          </p:nvPr>
        </p:nvSpPr>
        <p:spPr>
          <a:xfrm>
            <a:off x="732100" y="137125"/>
            <a:ext cx="73452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r>
              <a:rPr lang="fr-FR" sz="2000" dirty="0" smtClean="0">
                <a:solidFill>
                  <a:srgbClr val="E97135"/>
                </a:solidFill>
                <a:latin typeface="Montserrat"/>
                <a:ea typeface="Montserrat"/>
                <a:cs typeface="Montserrat"/>
                <a:sym typeface="Montserrat"/>
              </a:rPr>
              <a:t>Domaines d’investissements actuels et potentiels</a:t>
            </a:r>
            <a:endParaRPr lang="fr-FR" sz="3600" dirty="0" smtClean="0">
              <a:solidFill>
                <a:srgbClr val="E971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endParaRPr sz="3600" dirty="0">
              <a:solidFill>
                <a:srgbClr val="E971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endParaRPr sz="3600" b="1" i="0" u="none" strike="noStrike" cap="none" dirty="0">
              <a:solidFill>
                <a:srgbClr val="0000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61" name="Google Shape;261;p28"/>
          <p:cNvGraphicFramePr/>
          <p:nvPr>
            <p:extLst>
              <p:ext uri="{D42A27DB-BD31-4B8C-83A1-F6EECF244321}">
                <p14:modId xmlns:p14="http://schemas.microsoft.com/office/powerpoint/2010/main" val="3688473784"/>
              </p:ext>
            </p:extLst>
          </p:nvPr>
        </p:nvGraphicFramePr>
        <p:xfrm>
          <a:off x="317900" y="586635"/>
          <a:ext cx="8540808" cy="4242054"/>
        </p:xfrm>
        <a:graphic>
          <a:graphicData uri="http://schemas.openxmlformats.org/drawingml/2006/table">
            <a:tbl>
              <a:tblPr>
                <a:noFill/>
                <a:tableStyleId>{DAC57E51-ABCB-4F2C-AD1B-5C7840A0F715}</a:tableStyleId>
              </a:tblPr>
              <a:tblGrid>
                <a:gridCol w="1942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44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75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35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97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728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88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b="1" noProof="0" dirty="0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noProof="0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Rendement </a:t>
                      </a:r>
                      <a:r>
                        <a:rPr lang="fr-FR" sz="1100" b="1" baseline="0" noProof="0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amélioré des él</a:t>
                      </a:r>
                      <a:r>
                        <a:rPr lang="fr-FR" sz="1100" b="1" noProof="0" dirty="0" smtClean="0">
                          <a:solidFill>
                            <a:srgbClr val="286EB7"/>
                          </a:solidFill>
                        </a:rPr>
                        <a:t>è</a:t>
                      </a:r>
                      <a:r>
                        <a:rPr lang="fr-FR" sz="1100" b="1" baseline="0" noProof="0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ves</a:t>
                      </a:r>
                      <a:endParaRPr lang="fr-FR" sz="1100" b="1" noProof="0" dirty="0">
                        <a:solidFill>
                          <a:srgbClr val="286EB7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1" baseline="0" noProof="0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Amélioration dans la</a:t>
                      </a:r>
                      <a:endParaRPr lang="fr-FR" sz="1100" b="1" noProof="0" dirty="0" smtClean="0">
                        <a:solidFill>
                          <a:srgbClr val="286EB7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noProof="0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qualité</a:t>
                      </a:r>
                      <a:r>
                        <a:rPr lang="fr-FR" sz="1100" b="1" baseline="0" noProof="0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des écoles</a:t>
                      </a:r>
                      <a:endParaRPr lang="fr-FR" sz="1100" b="1" noProof="0" dirty="0">
                        <a:solidFill>
                          <a:srgbClr val="286EB7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noProof="0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Leadership</a:t>
                      </a:r>
                      <a:r>
                        <a:rPr lang="fr-FR" sz="1100" b="1" baseline="0" noProof="0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de district fort</a:t>
                      </a:r>
                      <a:r>
                        <a:rPr lang="fr-FR" sz="1100" b="1" noProof="0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/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noProof="0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Professeurs et personnels </a:t>
                      </a:r>
                      <a:r>
                        <a:rPr lang="fr-FR" sz="1100" b="1" baseline="0" noProof="0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actifs, de haute qualité</a:t>
                      </a:r>
                      <a:endParaRPr lang="fr-FR" sz="1100" b="1" noProof="0" dirty="0">
                        <a:solidFill>
                          <a:srgbClr val="286EB7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noProof="0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Allocation efficace des ressources</a:t>
                      </a:r>
                      <a:endParaRPr lang="fr-FR" sz="1100" b="1" noProof="0" dirty="0">
                        <a:solidFill>
                          <a:srgbClr val="286EB7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noProof="0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Plus d’investissements communautaires</a:t>
                      </a:r>
                      <a:endParaRPr lang="fr-FR" sz="1100" b="1" noProof="0" dirty="0">
                        <a:solidFill>
                          <a:srgbClr val="286EB7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noProof="0" dirty="0" err="1" smtClean="0">
                          <a:solidFill>
                            <a:srgbClr val="286EB7"/>
                          </a:solidFill>
                        </a:rPr>
                        <a:t>BuildBPS</a:t>
                      </a:r>
                      <a:endParaRPr lang="fr-FR" sz="1200" b="1" noProof="0" dirty="0">
                        <a:solidFill>
                          <a:srgbClr val="286EB7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400" noProof="0" dirty="0" smtClean="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fr-FR" noProof="0" dirty="0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400" noProof="0" dirty="0" smtClean="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fr-FR" noProof="0" dirty="0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noProof="0" dirty="0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400" noProof="0" dirty="0" smtClean="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fr-FR" noProof="0" dirty="0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400" noProof="0" dirty="0" smtClean="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fr-FR" noProof="0" dirty="0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noProof="0" dirty="0" smtClean="0">
                          <a:solidFill>
                            <a:srgbClr val="286EB7"/>
                          </a:solidFill>
                        </a:rPr>
                        <a:t>Choix</a:t>
                      </a:r>
                      <a:r>
                        <a:rPr lang="fr-FR" sz="1200" b="1" baseline="0" noProof="0" dirty="0" smtClean="0">
                          <a:solidFill>
                            <a:srgbClr val="286EB7"/>
                          </a:solidFill>
                        </a:rPr>
                        <a:t> d’écoles</a:t>
                      </a:r>
                      <a:endParaRPr lang="fr-FR" sz="1200" b="1" noProof="0" dirty="0">
                        <a:solidFill>
                          <a:srgbClr val="286EB7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400" noProof="0" dirty="0" smtClean="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fr-FR" sz="2400" noProof="0" dirty="0">
                        <a:solidFill>
                          <a:srgbClr val="E97135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400" noProof="0" dirty="0" smtClean="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fr-FR" sz="2400" noProof="0" dirty="0">
                        <a:solidFill>
                          <a:srgbClr val="E97135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noProof="0" dirty="0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400" noProof="0" dirty="0" smtClean="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fr-FR" sz="2400" noProof="0" dirty="0">
                        <a:solidFill>
                          <a:srgbClr val="E97135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400" noProof="0" dirty="0" smtClean="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fr-FR" sz="2400" noProof="0" dirty="0">
                        <a:solidFill>
                          <a:srgbClr val="E97135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noProof="0" dirty="0" smtClean="0">
                          <a:solidFill>
                            <a:srgbClr val="286EB7"/>
                          </a:solidFill>
                        </a:rPr>
                        <a:t>Rigueur scolaire / </a:t>
                      </a:r>
                      <a:r>
                        <a:rPr lang="fr-FR" sz="1200" b="1" noProof="0" dirty="0" err="1" smtClean="0">
                          <a:solidFill>
                            <a:srgbClr val="286EB7"/>
                          </a:solidFill>
                        </a:rPr>
                        <a:t>MassCore</a:t>
                      </a:r>
                      <a:endParaRPr lang="fr-FR" sz="1200" b="1" noProof="0" dirty="0">
                        <a:solidFill>
                          <a:srgbClr val="286EB7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400" noProof="0" dirty="0" smtClean="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fr-FR" noProof="0" dirty="0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400" noProof="0" dirty="0" smtClean="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fr-FR" noProof="0" dirty="0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400" noProof="0" dirty="0" smtClean="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fr-FR" sz="2400" noProof="0" dirty="0">
                        <a:solidFill>
                          <a:srgbClr val="E97135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noProof="0" dirty="0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noProof="0" dirty="0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noProof="0" dirty="0" smtClean="0">
                          <a:solidFill>
                            <a:srgbClr val="286EB7"/>
                          </a:solidFill>
                        </a:rPr>
                        <a:t>Écoles Hub</a:t>
                      </a:r>
                      <a:r>
                        <a:rPr lang="fr-FR" sz="1200" b="1" baseline="0" noProof="0" dirty="0" smtClean="0">
                          <a:solidFill>
                            <a:srgbClr val="286EB7"/>
                          </a:solidFill>
                        </a:rPr>
                        <a:t> / de haute qualité</a:t>
                      </a:r>
                      <a:endParaRPr lang="fr-FR" sz="1200" b="1" noProof="0" dirty="0">
                        <a:solidFill>
                          <a:srgbClr val="286EB7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400" noProof="0" dirty="0" smtClean="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fr-FR" noProof="0" dirty="0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400" noProof="0" dirty="0" smtClean="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fr-FR" noProof="0" dirty="0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400" noProof="0" dirty="0" smtClean="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fr-FR" noProof="0" dirty="0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400" noProof="0" dirty="0" smtClean="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fr-FR" noProof="0" dirty="0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400" noProof="0" dirty="0" smtClean="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fr-FR" noProof="0" dirty="0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6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noProof="0" dirty="0" smtClean="0">
                          <a:solidFill>
                            <a:srgbClr val="286EB7"/>
                          </a:solidFill>
                        </a:rPr>
                        <a:t>Inclusion </a:t>
                      </a:r>
                      <a:endParaRPr lang="fr-FR" sz="1200" b="1" noProof="0" dirty="0">
                        <a:solidFill>
                          <a:srgbClr val="286EB7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noProof="0" dirty="0" smtClean="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fr-FR" sz="2400" noProof="0" dirty="0">
                        <a:solidFill>
                          <a:srgbClr val="E97135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noProof="0" dirty="0" smtClean="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fr-FR" sz="2400" noProof="0" dirty="0">
                        <a:solidFill>
                          <a:srgbClr val="E97135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2400" noProof="0" dirty="0">
                        <a:solidFill>
                          <a:srgbClr val="E97135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noProof="0" dirty="0" smtClean="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fr-FR" sz="2400" noProof="0" dirty="0">
                        <a:solidFill>
                          <a:srgbClr val="E97135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2400" noProof="0" dirty="0">
                        <a:solidFill>
                          <a:srgbClr val="E97135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5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noProof="0" dirty="0" smtClean="0">
                          <a:solidFill>
                            <a:srgbClr val="286EB7"/>
                          </a:solidFill>
                        </a:rPr>
                        <a:t>EFA</a:t>
                      </a:r>
                      <a:endParaRPr lang="fr-FR" sz="1200" b="1" noProof="0" dirty="0">
                        <a:solidFill>
                          <a:srgbClr val="286EB7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400" noProof="0" dirty="0" smtClean="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fr-FR" noProof="0" dirty="0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400" noProof="0" dirty="0" smtClean="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fr-FR" noProof="0" dirty="0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400" noProof="0" dirty="0" smtClean="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fr-FR" noProof="0" dirty="0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400" noProof="0" dirty="0" smtClean="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fr-FR" noProof="0" dirty="0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fr-FR" noProof="0" dirty="0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50" b="1" noProof="0" dirty="0" smtClean="0">
                          <a:solidFill>
                            <a:srgbClr val="286EB7"/>
                          </a:solidFill>
                        </a:rPr>
                        <a:t>CLSP </a:t>
                      </a:r>
                      <a:r>
                        <a:rPr lang="fr-FR" sz="1100" b="1" noProof="0" dirty="0" smtClean="0">
                          <a:solidFill>
                            <a:srgbClr val="286EB7"/>
                          </a:solidFill>
                        </a:rPr>
                        <a:t>(</a:t>
                      </a:r>
                      <a:r>
                        <a:rPr lang="fr-FR" sz="1100" b="0" noProof="0" dirty="0" smtClean="0">
                          <a:solidFill>
                            <a:srgbClr val="286EB7"/>
                          </a:solidFill>
                        </a:rPr>
                        <a:t>Pratiques</a:t>
                      </a:r>
                      <a:r>
                        <a:rPr lang="fr-FR" sz="1100" b="0" baseline="0" noProof="0" dirty="0" smtClean="0">
                          <a:solidFill>
                            <a:srgbClr val="286EB7"/>
                          </a:solidFill>
                        </a:rPr>
                        <a:t> c</a:t>
                      </a:r>
                      <a:r>
                        <a:rPr lang="fr-FR" sz="1100" noProof="0" dirty="0" smtClean="0">
                          <a:solidFill>
                            <a:srgbClr val="286EB7"/>
                          </a:solidFill>
                          <a:highlight>
                            <a:srgbClr val="FFFFFF"/>
                          </a:highlight>
                        </a:rPr>
                        <a:t>ulturellement</a:t>
                      </a:r>
                      <a:r>
                        <a:rPr lang="fr-FR" sz="1100" baseline="0" noProof="0" dirty="0" smtClean="0">
                          <a:solidFill>
                            <a:srgbClr val="286EB7"/>
                          </a:solidFill>
                          <a:highlight>
                            <a:srgbClr val="FFFFFF"/>
                          </a:highlight>
                        </a:rPr>
                        <a:t> et l</a:t>
                      </a:r>
                      <a:r>
                        <a:rPr lang="fr-FR" sz="1100" noProof="0" dirty="0" smtClean="0">
                          <a:solidFill>
                            <a:srgbClr val="286EB7"/>
                          </a:solidFill>
                          <a:highlight>
                            <a:srgbClr val="FFFFFF"/>
                          </a:highlight>
                        </a:rPr>
                        <a:t>inguistiquement</a:t>
                      </a:r>
                      <a:r>
                        <a:rPr lang="fr-FR" sz="1100" baseline="0" noProof="0" dirty="0" smtClean="0">
                          <a:solidFill>
                            <a:srgbClr val="286EB7"/>
                          </a:solidFill>
                          <a:highlight>
                            <a:srgbClr val="FFFFFF"/>
                          </a:highlight>
                        </a:rPr>
                        <a:t> </a:t>
                      </a:r>
                      <a:r>
                        <a:rPr lang="fr-FR" sz="1100" baseline="0" noProof="0" dirty="0" err="1" smtClean="0">
                          <a:solidFill>
                            <a:srgbClr val="286EB7"/>
                          </a:solidFill>
                          <a:highlight>
                            <a:srgbClr val="FFFFFF"/>
                          </a:highlight>
                        </a:rPr>
                        <a:t>soutenantes</a:t>
                      </a:r>
                      <a:r>
                        <a:rPr lang="fr-FR" sz="1150" noProof="0" dirty="0" smtClean="0">
                          <a:solidFill>
                            <a:srgbClr val="286EB7"/>
                          </a:solidFill>
                          <a:highlight>
                            <a:srgbClr val="FFFFFF"/>
                          </a:highlight>
                        </a:rPr>
                        <a:t>)</a:t>
                      </a:r>
                      <a:endParaRPr lang="fr-FR" sz="1150" b="1" noProof="0" dirty="0">
                        <a:solidFill>
                          <a:srgbClr val="286EB7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400" noProof="0" dirty="0" smtClean="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fr-FR" noProof="0" dirty="0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400" noProof="0" dirty="0" smtClean="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fr-FR" noProof="0" dirty="0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noProof="0" dirty="0" smtClean="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fr-FR" noProof="0" dirty="0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noProof="0" dirty="0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400" noProof="0" dirty="0" smtClean="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fr-FR" noProof="0" dirty="0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noProof="0" dirty="0" smtClean="0">
                          <a:solidFill>
                            <a:srgbClr val="286EB7"/>
                          </a:solidFill>
                        </a:rPr>
                        <a:t>Campagne</a:t>
                      </a:r>
                      <a:r>
                        <a:rPr lang="fr-FR" sz="1200" b="1" baseline="0" noProof="0" dirty="0" smtClean="0">
                          <a:solidFill>
                            <a:srgbClr val="286EB7"/>
                          </a:solidFill>
                        </a:rPr>
                        <a:t> sur la vie, l’u</a:t>
                      </a:r>
                      <a:r>
                        <a:rPr lang="fr-FR" sz="1200" b="1" noProof="0" dirty="0" smtClean="0">
                          <a:solidFill>
                            <a:srgbClr val="286EB7"/>
                          </a:solidFill>
                        </a:rPr>
                        <a:t>niversité,</a:t>
                      </a:r>
                      <a:r>
                        <a:rPr lang="fr-FR" sz="1200" b="1" baseline="0" noProof="0" dirty="0" smtClean="0">
                          <a:solidFill>
                            <a:srgbClr val="286EB7"/>
                          </a:solidFill>
                        </a:rPr>
                        <a:t> et la </a:t>
                      </a:r>
                      <a:r>
                        <a:rPr lang="fr-FR" sz="1200" b="1" noProof="0" dirty="0" smtClean="0">
                          <a:solidFill>
                            <a:srgbClr val="286EB7"/>
                          </a:solidFill>
                        </a:rPr>
                        <a:t>carrière</a:t>
                      </a:r>
                      <a:endParaRPr lang="fr-FR" sz="1200" b="1" noProof="0" dirty="0">
                        <a:solidFill>
                          <a:srgbClr val="286EB7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400" noProof="0" dirty="0" smtClean="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fr-FR" noProof="0" dirty="0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400" noProof="0" dirty="0" smtClean="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fr-FR" noProof="0" dirty="0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400" noProof="0" dirty="0" smtClean="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fr-FR" noProof="0" dirty="0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noProof="0" dirty="0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400" noProof="0" dirty="0" smtClean="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fr-FR" noProof="0" dirty="0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Emi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579</Words>
  <Application>Microsoft Office PowerPoint</Application>
  <PresentationFormat>On-screen Show (16:9)</PresentationFormat>
  <Paragraphs>139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Avenir</vt:lpstr>
      <vt:lpstr>Montserrat</vt:lpstr>
      <vt:lpstr>Roboto</vt:lpstr>
      <vt:lpstr>Merriweather</vt:lpstr>
      <vt:lpstr>Open Sans</vt:lpstr>
      <vt:lpstr>Emilia template</vt:lpstr>
      <vt:lpstr>LE PLAN STRATÉGIQUE DU DISTRICT  2019-2024</vt:lpstr>
      <vt:lpstr>L’ORDRE DU JOUR </vt:lpstr>
      <vt:lpstr>PowerPoint Presentation</vt:lpstr>
      <vt:lpstr>PowerPoint Presentation</vt:lpstr>
      <vt:lpstr>PowerPoint Presentation</vt:lpstr>
      <vt:lpstr>LES ASPIRATIONS DU DISTRICT</vt:lpstr>
      <vt:lpstr>DOMAINES PRIORITAIRES</vt:lpstr>
      <vt:lpstr>ÉCOLES DE HAUTE QUALITÉ </vt:lpstr>
      <vt:lpstr>Domaines d’investissements actuels et potentiels  </vt:lpstr>
      <vt:lpstr>Discussion en petit groupe </vt:lpstr>
      <vt:lpstr>www.bostonpublicschools.org communityengagement@bostonpublicschools.org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STRATEGIC PLAN  2019-2024</dc:title>
  <dc:creator>Krystal Cummings</dc:creator>
  <cp:lastModifiedBy>BPS</cp:lastModifiedBy>
  <cp:revision>59</cp:revision>
  <cp:lastPrinted>2019-09-25T15:26:31Z</cp:lastPrinted>
  <dcterms:modified xsi:type="dcterms:W3CDTF">2019-09-30T14:06:33Z</dcterms:modified>
</cp:coreProperties>
</file>